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9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DCE86-7C9F-4518-A63B-8EDA34AD98EF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50616-30A2-4FC5-B573-5962C54873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4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9850" y="749300"/>
            <a:ext cx="6654800" cy="37433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2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9850" y="749300"/>
            <a:ext cx="6654800" cy="37433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854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284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6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3028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48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484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00CB-DE9E-4525-B51F-0509C3BD594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2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64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5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21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009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42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39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53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17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0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4B71-AA74-4A2A-AA1A-9FA5736E1768}" type="datetimeFigureOut">
              <a:rPr lang="pl-PL" smtClean="0"/>
              <a:t>2017-06-28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888B-60DD-4695-87A2-EDDFE89AC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51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p.kprm.gov.pl/kpr/bip-kancelarii-prezesa/kontrola-i-nadzor/dokumenty/aspekty-spoleczne-w-zam/4045,Zalecenia-Rady-Ministrow-w-sprawie-uwzgledniania-przez-administracje-rzadowa-asp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zp.gov.p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a@kprm.gov.p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79576" y="2279004"/>
            <a:ext cx="7920880" cy="3499253"/>
          </a:xfrm>
          <a:noFill/>
          <a:ln>
            <a:noFill/>
          </a:ln>
        </p:spPr>
        <p:txBody>
          <a:bodyPr>
            <a:noAutofit/>
          </a:bodyPr>
          <a:lstStyle/>
          <a:p>
            <a:pPr marL="182880"/>
            <a:r>
              <a:rPr lang="pl-PL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Zalecenia Rady Ministrów          w sprawie uwzględnienia przez administrację rządową aspektów społecznych                w zamówieniach publicznych</a:t>
            </a:r>
            <a:br>
              <a:rPr lang="pl-PL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pl-PL" sz="2500" dirty="0">
                <a:latin typeface="+mn-lt"/>
              </a:rPr>
              <a:t>	</a:t>
            </a:r>
            <a:br>
              <a:rPr lang="pl-PL" sz="2500" dirty="0">
                <a:latin typeface="+mn-lt"/>
              </a:rPr>
            </a:b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64718" y="6021289"/>
            <a:ext cx="6858000" cy="457155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Warszawa, 29 czerwca 2017 r.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1</a:t>
            </a:fld>
            <a:endParaRPr lang="pl-PL" dirty="0"/>
          </a:p>
        </p:txBody>
      </p:sp>
      <p:pic>
        <p:nvPicPr>
          <p:cNvPr id="4" name="Obraz 3" descr="WZOR_papier_naglowek kopia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9"/>
          <a:stretch/>
        </p:blipFill>
        <p:spPr bwMode="auto">
          <a:xfrm>
            <a:off x="1703512" y="44626"/>
            <a:ext cx="6218420" cy="18001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rostokąt 7"/>
          <p:cNvSpPr/>
          <p:nvPr/>
        </p:nvSpPr>
        <p:spPr>
          <a:xfrm>
            <a:off x="2836460" y="5467138"/>
            <a:ext cx="65190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 Karol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Szmaj,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Dyrektor Centrum Oceny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Administracji,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KPRM</a:t>
            </a:r>
          </a:p>
        </p:txBody>
      </p:sp>
    </p:spTree>
    <p:extLst>
      <p:ext uri="{BB962C8B-B14F-4D97-AF65-F5344CB8AC3E}">
        <p14:creationId xmlns:p14="http://schemas.microsoft.com/office/powerpoint/2010/main" val="32670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980728"/>
            <a:ext cx="8208912" cy="46085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sz="3600" dirty="0"/>
          </a:p>
          <a:p>
            <a:pPr marL="1417320" indent="-1371600">
              <a:buClr>
                <a:srgbClr val="C00000"/>
              </a:buClr>
              <a:buFont typeface="+mj-lt"/>
              <a:buAutoNum type="romanUcPeriod"/>
            </a:pPr>
            <a:r>
              <a:rPr lang="pl-PL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 ZALECEŃ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417320" indent="-1371600">
              <a:buClr>
                <a:srgbClr val="C00000"/>
              </a:buClr>
              <a:buFont typeface="+mj-lt"/>
              <a:buAutoNum type="romanUcPeriod"/>
            </a:pPr>
            <a:r>
              <a:rPr lang="pl-PL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ZAKRES PODMIOTOWY </a:t>
            </a:r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ZALECEŃ</a:t>
            </a:r>
            <a:endParaRPr lang="pl-P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417320" indent="-1371600">
              <a:buClr>
                <a:srgbClr val="C00000"/>
              </a:buClr>
              <a:buFont typeface="+mj-lt"/>
              <a:buAutoNum type="romanUcPeriod"/>
            </a:pPr>
            <a:r>
              <a:rPr lang="pl-PL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OBOWIĄZKI ZAMAWIAJĄCEGO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417320" indent="-1371600">
              <a:buClr>
                <a:srgbClr val="C00000"/>
              </a:buClr>
              <a:buFont typeface="+mj-lt"/>
              <a:buAutoNum type="romanUcPeriod"/>
            </a:pPr>
            <a:r>
              <a:rPr lang="pl-PL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KOORDYNACYJNA ROLA UZP</a:t>
            </a:r>
          </a:p>
          <a:p>
            <a:endParaRPr lang="pl-PL" sz="3600" dirty="0"/>
          </a:p>
          <a:p>
            <a:endParaRPr lang="pl-PL" sz="3600" dirty="0"/>
          </a:p>
          <a:p>
            <a:pPr marL="45720" indent="0">
              <a:buNone/>
            </a:pPr>
            <a:endParaRPr lang="pl-PL" sz="3600" dirty="0"/>
          </a:p>
          <a:p>
            <a:endParaRPr lang="pl-PL" sz="36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5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algn="ctr">
              <a:buClr>
                <a:srgbClr val="C00000"/>
              </a:buClr>
            </a:pPr>
            <a:r>
              <a:rPr lang="pl-PL" sz="3600" b="1" dirty="0">
                <a:solidFill>
                  <a:srgbClr val="C00000"/>
                </a:solidFill>
                <a:latin typeface="+mn-lt"/>
              </a:rPr>
              <a:t>I. CEL ZALECEŃ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3</a:t>
            </a:fld>
            <a:endParaRPr lang="pl-PL" dirty="0"/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2277618" y="1847850"/>
            <a:ext cx="7886700" cy="4508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wydatkowanie środków publicznych zgodnie z przepisami                       o zamówieniach publicznych  przy jednoczesnym uwzględnieniu różnorodnych aspektów społecznych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tym: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integracji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zawodowej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społecznej osób z grup marginalizowanych,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wsparcia zrównoważonego rozwoju społeczno-ekonomicznego kraju,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stabilności zatrudnienia i prawa do godnej pracy,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potrzeb osób niepełnosprawnych;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uwzględnianie aspektów społecznych w umowach o zamówienia publiczne przez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wszystkie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jednostki administracji rządowej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zwiększenie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wiedzy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zamawiających na temat dostępnych instrumentów prawnych umożliwiających uwzględnienie w zamówieniach publicznych aspektów społecznych;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upowszechnienie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stosowanie klauzul społecznych przez zamawiających. </a:t>
            </a:r>
          </a:p>
        </p:txBody>
      </p:sp>
    </p:spTree>
    <p:extLst>
      <p:ext uri="{BB962C8B-B14F-4D97-AF65-F5344CB8AC3E}">
        <p14:creationId xmlns:p14="http://schemas.microsoft.com/office/powerpoint/2010/main" val="38715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algn="ctr">
              <a:buClr>
                <a:srgbClr val="C00000"/>
              </a:buClr>
            </a:pPr>
            <a:r>
              <a:rPr lang="pl-PL" sz="3600" b="1" dirty="0">
                <a:solidFill>
                  <a:srgbClr val="C00000"/>
                </a:solidFill>
                <a:latin typeface="+mn-lt"/>
              </a:rPr>
              <a:t>II. ZAKRES PODMIOTOWY ZALECEŃ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4</a:t>
            </a:fld>
            <a:endParaRPr lang="pl-PL" dirty="0"/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2305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Szef KPRM</a:t>
            </a: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ministrowie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kierownicy 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organów oraz jednostek podległych lub nadzorowanych </a:t>
            </a: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przez Prezesa 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Rady </a:t>
            </a: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Ministrów oraz przez ministrów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wojewodowie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kierownicy służb, straży i inspekcji zespolonej administracji rządowej;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kierownicy niezespolonej administracji rządowej;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dyrektorzy instytucji gospodarki budżetowej </a:t>
            </a:r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w 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administracji rządowej.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l-PL" sz="2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algn="ctr">
              <a:buClr>
                <a:srgbClr val="C00000"/>
              </a:buClr>
            </a:pPr>
            <a:r>
              <a:rPr lang="pl-PL" sz="3600" b="1" dirty="0">
                <a:solidFill>
                  <a:srgbClr val="C00000"/>
                </a:solidFill>
                <a:latin typeface="+mn-lt"/>
              </a:rPr>
              <a:t>III. OBOWIĄZKI ZAMAWIAJĄCEGO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5</a:t>
            </a:fld>
            <a:endParaRPr lang="pl-PL" dirty="0"/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2305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dokonywanie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analizy 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możliwości uwzględnienia aspektów społecznych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planowanych do udzielenia zamówieniach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(wstępnej przy tworzeniu planu zamówień na każdy rok budżetowy i pogłębionej podczas przygotowywania konkretnego postępowania o udzielenie zamówienia);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uwzględnianie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aspektów społecznych we wszystkich zamówieniach, w których pogłębiona analiza wskazuje na taką możliwość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zawieranie 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umowach o udzielenie zamówienia publicznego </a:t>
            </a:r>
            <a:r>
              <a:rPr lang="pl-PL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uprawnień kontrolnych 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(oraz sankcji), przysługujących zamawiającemu w stosunku do wykonawcy w celu skutecznego egzekwowania wypełniania zobowiązań dot. aspektów 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społecznych.</a:t>
            </a:r>
            <a:endParaRPr lang="pl-PL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Clr>
                <a:srgbClr val="C00000"/>
              </a:buClr>
              <a:buNone/>
            </a:pP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pl-PL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onadto 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zaleca się, aby ocena możliwości uwzględnienia aspektów społecznych była dokonywana również przy zamówieniach </a:t>
            </a:r>
            <a:r>
              <a:rPr lang="pl-PL" sz="2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nieobjętych procedurami </a:t>
            </a:r>
            <a:r>
              <a:rPr lang="pl-PL" sz="2200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Pzp</a:t>
            </a:r>
            <a:r>
              <a:rPr lang="pl-P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l-PL" sz="2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algn="ctr">
              <a:buClr>
                <a:srgbClr val="C00000"/>
              </a:buClr>
            </a:pPr>
            <a:r>
              <a:rPr lang="pl-PL" sz="3600" b="1" dirty="0">
                <a:solidFill>
                  <a:srgbClr val="C00000"/>
                </a:solidFill>
                <a:latin typeface="+mn-lt"/>
              </a:rPr>
              <a:t>IV. KOORDYNACYJNA ROLA UZP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6</a:t>
            </a:fld>
            <a:endParaRPr lang="pl-PL" dirty="0"/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2305050" y="1600200"/>
            <a:ext cx="7886700" cy="4946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C00000"/>
              </a:buClr>
              <a:buNone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zadań Prezesa UZP należy: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opracowanie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planu koordynacji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wykonania Zaleceń oraz dokonywanie, w razie potrzeby, jego aktualizacji;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prowadzenie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działań edukacyjnych i promocyjnych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zakresie uwzględniania aspektów społecznych w zamówieniach publicznych,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w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tym w zakresie stosowania klauzul społecznych;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upowszechnianie dobrych praktyk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 zakresu uwzględniania aspektów społecznych w zamówieniach publicznych oraz popularyzacja wzorcowych zapisów w dokumentacji przetargowej;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prowadzenie monitoringu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stopnia uwzględniania aspektów społecznych w zamówieniach udzielanych przez jednostki administracji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rządowej;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oroczne przedstawianie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RM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Sprawozdaniu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funkcjonowaniu systemu zamówień </a:t>
            </a:r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publicznych informacji o wynikach monitoringu oraz o działaniach podjętych w celu realizacji obowiązków związanych                z wykonywaniem zaleceń.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9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" algn="ctr">
              <a:buClr>
                <a:srgbClr val="C00000"/>
              </a:buClr>
            </a:pPr>
            <a:r>
              <a:rPr lang="pl-PL" sz="3600" b="1" dirty="0" smtClean="0">
                <a:solidFill>
                  <a:srgbClr val="C00000"/>
                </a:solidFill>
                <a:latin typeface="+mn-lt"/>
              </a:rPr>
              <a:t>WIĘCEJ INFORMACJI:</a:t>
            </a:r>
            <a:endParaRPr lang="pl-PL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7</a:t>
            </a:fld>
            <a:endParaRPr lang="pl-PL" dirty="0"/>
          </a:p>
        </p:txBody>
      </p:sp>
      <p:sp>
        <p:nvSpPr>
          <p:cNvPr id="7" name="Symbol zastępczy zawartości 1"/>
          <p:cNvSpPr txBox="1">
            <a:spLocks/>
          </p:cNvSpPr>
          <p:nvPr/>
        </p:nvSpPr>
        <p:spPr>
          <a:xfrm>
            <a:off x="2305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http://bip.kprm.gov.pl/kpr/bip-kancelarii-prezesa/kontrola-i-nadzor/dokumenty/aspekty-spoleczne-w-zam/4045,Zalecenia-Rady-Ministrow-w-sprawie-uwzgledniania-przez-administracje-rzadowa-asp.html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https://www.uzp.gov.pl/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67000" y="562645"/>
            <a:ext cx="6400800" cy="4713704"/>
          </a:xfrm>
        </p:spPr>
        <p:txBody>
          <a:bodyPr/>
          <a:lstStyle/>
          <a:p>
            <a:pPr marL="45720" indent="0" algn="ctr">
              <a:buNone/>
            </a:pPr>
            <a:endParaRPr lang="pl-PL" dirty="0" smtClean="0"/>
          </a:p>
          <a:p>
            <a:pPr marL="45720" indent="0" algn="ctr">
              <a:buNone/>
            </a:pPr>
            <a:endParaRPr lang="pl-PL" dirty="0"/>
          </a:p>
          <a:p>
            <a:pPr marL="45720" indent="0" algn="ctr">
              <a:buNone/>
            </a:pPr>
            <a:endParaRPr lang="pl-PL" dirty="0" smtClean="0"/>
          </a:p>
          <a:p>
            <a:pPr marL="45720" indent="0" algn="ctr">
              <a:buNone/>
            </a:pPr>
            <a:endParaRPr lang="pl-PL" sz="4800" dirty="0"/>
          </a:p>
          <a:p>
            <a:pPr marL="45720" indent="0" algn="ctr">
              <a:buNone/>
            </a:pPr>
            <a:r>
              <a:rPr lang="pl-PL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DZIĘKUJĘ ZA UWAGĘ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789EB-F14A-4303-A321-F6BC2B4E9F99}" type="slidenum">
              <a:rPr lang="pl-PL" smtClean="0"/>
              <a:t>8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669219" y="5340687"/>
            <a:ext cx="4396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CENTRUM OCENY ADMINISTRACJI KPRM</a:t>
            </a:r>
          </a:p>
          <a:p>
            <a:pPr algn="ctr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Tel.: (+48) 22 694 75 36</a:t>
            </a:r>
          </a:p>
          <a:p>
            <a:pPr algn="ctr"/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</a:t>
            </a:r>
            <a:r>
              <a:rPr lang="pl-PL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coa@kprm.gov.pl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4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375</Words>
  <Application>Microsoft Office PowerPoint</Application>
  <PresentationFormat>Niestandardowy</PresentationFormat>
  <Paragraphs>71</Paragraphs>
  <Slides>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Zalecenia Rady Ministrów          w sprawie uwzględnienia przez administrację rządową aspektów społecznych                w zamówieniach publicznych   </vt:lpstr>
      <vt:lpstr>Prezentacja programu PowerPoint</vt:lpstr>
      <vt:lpstr>I. CEL ZALECEŃ </vt:lpstr>
      <vt:lpstr>II. ZAKRES PODMIOTOWY ZALECEŃ </vt:lpstr>
      <vt:lpstr>III. OBOWIĄZKI ZAMAWIAJĄCEGO</vt:lpstr>
      <vt:lpstr>IV. KOORDYNACYJNA ROLA UZP</vt:lpstr>
      <vt:lpstr>WIĘCEJ INFORMACJI: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Zalecenia Rady Ministrów          w sprawie uwzględnienia przez administrację rządową aspektów społecznych                w zamówieniach publicznych</dc:title>
  <dc:creator>Zyska Marek</dc:creator>
  <cp:lastModifiedBy>Kościńska-Paszkowska Anna</cp:lastModifiedBy>
  <cp:revision>10</cp:revision>
  <dcterms:created xsi:type="dcterms:W3CDTF">2017-06-27T13:52:31Z</dcterms:created>
  <dcterms:modified xsi:type="dcterms:W3CDTF">2017-06-28T13:21:52Z</dcterms:modified>
</cp:coreProperties>
</file>