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84" r:id="rId1"/>
    <p:sldMasterId id="2147483720" r:id="rId2"/>
    <p:sldMasterId id="2147483732" r:id="rId3"/>
  </p:sldMasterIdLst>
  <p:notesMasterIdLst>
    <p:notesMasterId r:id="rId26"/>
  </p:notesMasterIdLst>
  <p:handoutMasterIdLst>
    <p:handoutMasterId r:id="rId27"/>
  </p:handoutMasterIdLst>
  <p:sldIdLst>
    <p:sldId id="269" r:id="rId4"/>
    <p:sldId id="319" r:id="rId5"/>
    <p:sldId id="304" r:id="rId6"/>
    <p:sldId id="321" r:id="rId7"/>
    <p:sldId id="303" r:id="rId8"/>
    <p:sldId id="323" r:id="rId9"/>
    <p:sldId id="316" r:id="rId10"/>
    <p:sldId id="325" r:id="rId11"/>
    <p:sldId id="331" r:id="rId12"/>
    <p:sldId id="327" r:id="rId13"/>
    <p:sldId id="326" r:id="rId14"/>
    <p:sldId id="337" r:id="rId15"/>
    <p:sldId id="335" r:id="rId16"/>
    <p:sldId id="338" r:id="rId17"/>
    <p:sldId id="340" r:id="rId18"/>
    <p:sldId id="341" r:id="rId19"/>
    <p:sldId id="342" r:id="rId20"/>
    <p:sldId id="343" r:id="rId21"/>
    <p:sldId id="332" r:id="rId22"/>
    <p:sldId id="333" r:id="rId23"/>
    <p:sldId id="334" r:id="rId24"/>
    <p:sldId id="263" r:id="rId25"/>
  </p:sldIdLst>
  <p:sldSz cx="9144000" cy="6858000" type="screen4x3"/>
  <p:notesSz cx="6797675" cy="9928225"/>
  <p:embeddedFontLst>
    <p:embeddedFont>
      <p:font typeface="Roboto regular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ell MT" panose="02020503060305020303" pitchFamily="18" charset="0"/>
      <p:regular r:id="rId33"/>
      <p:bold r:id="rId34"/>
      <p:italic r:id="rId35"/>
    </p:embeddedFon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Roboto Condensed" panose="020B0604020202020204" charset="0"/>
      <p:regular r:id="rId40"/>
      <p:bold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D1E"/>
    <a:srgbClr val="C92428"/>
    <a:srgbClr val="CC0066"/>
    <a:srgbClr val="D8D8D8"/>
    <a:srgbClr val="EEEEEE"/>
    <a:srgbClr val="CECECE"/>
    <a:srgbClr val="0F7EC2"/>
    <a:srgbClr val="005987"/>
    <a:srgbClr val="0B6DA9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7215" autoAdjust="0"/>
  </p:normalViewPr>
  <p:slideViewPr>
    <p:cSldViewPr snapToGrid="0">
      <p:cViewPr>
        <p:scale>
          <a:sx n="58" d="100"/>
          <a:sy n="58" d="100"/>
        </p:scale>
        <p:origin x="-13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82DE0-7BD1-40FA-8BDA-82F1512617F8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F9323-8B77-44C4-9888-625D82263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93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2451-C442-4A09-847F-031C44747B60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42922-2CE3-444B-8F94-F4BBD59BB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37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 ktoś napisał reklamację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5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19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66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09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85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57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33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82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241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186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Zacząć korzystać</a:t>
            </a:r>
            <a:r>
              <a:rPr lang="pl-PL" baseline="0" dirty="0" smtClean="0"/>
              <a:t> z bezpłatnej pomocy RF</a:t>
            </a:r>
          </a:p>
          <a:p>
            <a:r>
              <a:rPr lang="pl-PL" baseline="0" dirty="0" smtClean="0"/>
              <a:t>Uzyskać stanowisko eksperta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884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08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68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Zebranie materiałów i argumentów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26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64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A co,</a:t>
            </a:r>
            <a:r>
              <a:rPr lang="pl-PL" baseline="0" dirty="0" smtClean="0"/>
              <a:t> jeśli zrobię coś źle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A co jeśli bank mi odrzuci reklamację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61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6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34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73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6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2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57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0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96943" y="6318573"/>
            <a:ext cx="947057" cy="253916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65485"/>
            <a:r>
              <a:rPr lang="pl-PL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05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65485"/>
              <a:t>‹#›</a:t>
            </a:fld>
            <a:endParaRPr lang="pl-PL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2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8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0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7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9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96943" y="6318573"/>
            <a:ext cx="947057" cy="253916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65485" indent="0"/>
            <a:r>
              <a:rPr lang="pl-PL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050" b="1" smtClean="0">
                <a:latin typeface="Arial" panose="020B0604020202020204" pitchFamily="34" charset="0"/>
                <a:cs typeface="Arial" panose="020B0604020202020204" pitchFamily="34" charset="0"/>
              </a:rPr>
              <a:pPr marL="65485" indent="0"/>
              <a:t>‹#›</a:t>
            </a:fld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1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2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1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7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96943" y="6318573"/>
            <a:ext cx="947057" cy="253916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65485"/>
            <a:r>
              <a:rPr lang="pl-PL" sz="750" dirty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STRONA</a:t>
            </a:r>
            <a:r>
              <a:rPr lang="pl-P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05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65485"/>
              <a:t>‹#›</a:t>
            </a:fld>
            <a:endParaRPr lang="pl-PL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1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94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2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1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6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6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630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19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16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90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8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/>
              <a:t>10.05.2017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3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/>
              <a:t>10.05.2017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23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/>
              <a:t>10.05.2017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62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/>
              <a:t>10.05.2017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72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/>
              <a:t>10.05.2017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4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/>
              <a:t>10.05.2017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2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8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f.gov.pl/pdf/Raport_RF_Kredyty_walutowe.pdf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49" y="857250"/>
            <a:ext cx="6436251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14522" y="3536224"/>
            <a:ext cx="659726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3375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REKLMACJA I CO DALEJ? </a:t>
            </a:r>
          </a:p>
          <a:p>
            <a:pPr>
              <a:lnSpc>
                <a:spcPts val="3375"/>
              </a:lnSpc>
            </a:pPr>
            <a:endParaRPr lang="pl-PL" sz="3375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60094" y="3536224"/>
            <a:ext cx="54428" cy="751114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9" name="Prostokąt 8"/>
          <p:cNvSpPr/>
          <p:nvPr/>
        </p:nvSpPr>
        <p:spPr>
          <a:xfrm>
            <a:off x="7511143" y="5626418"/>
            <a:ext cx="1464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latin typeface="Roboto regular" panose="02000000000000000000" pitchFamily="2" charset="0"/>
                <a:ea typeface="Roboto regular" panose="02000000000000000000" pitchFamily="2" charset="0"/>
              </a:rPr>
              <a:t>Warszawa </a:t>
            </a:r>
            <a:r>
              <a:rPr lang="pl-PL" sz="900" dirty="0" smtClean="0">
                <a:latin typeface="Roboto regular" panose="02000000000000000000" pitchFamily="2" charset="0"/>
                <a:ea typeface="Roboto regular" panose="02000000000000000000" pitchFamily="2" charset="0"/>
              </a:rPr>
              <a:t>2017</a:t>
            </a:r>
            <a:endParaRPr lang="pl-PL" sz="90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3" y="1803733"/>
            <a:ext cx="2678408" cy="8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350529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UOKIK O NIEKTÓRYCH KLAUZULACH - LIBOR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458275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457639"/>
            <a:ext cx="1368260" cy="4488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44855" y="3529173"/>
            <a:ext cx="74656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83" y="1227523"/>
            <a:ext cx="8549373" cy="298399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55" y="4497150"/>
            <a:ext cx="848262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350529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UOKIK O NIEKTÓRYCH KLAUZULACH - SPREADY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458275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457639"/>
            <a:ext cx="1368260" cy="4488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44855" y="3529173"/>
            <a:ext cx="74656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66" y="1583747"/>
            <a:ext cx="8203020" cy="306094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83" y="4699271"/>
            <a:ext cx="8507663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350529"/>
            <a:ext cx="6597265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REJESTR KLAUZUL NIEDOZOWOLNYCH UOKIK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458275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457639"/>
            <a:ext cx="1368260" cy="44884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92284" y="5403448"/>
            <a:ext cx="8657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Ważne! To, że jakaś klauzula (nawet identyczna!) została wpisana do rejestru nie oznacza, że na pewno zostanie uznana za abuzywną w każdym przypadku. O tym decyduje sąd, analizując warunki umowy, okoliczności zawarcia itp. </a:t>
            </a:r>
            <a:endParaRPr lang="pl-PL" b="1" dirty="0">
              <a:solidFill>
                <a:srgbClr val="0F7EC4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9283" y="1410850"/>
            <a:ext cx="844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https://uokik.gov.pl/rejestr_klauzul_niedozwolonych2.php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53" y="2019300"/>
            <a:ext cx="865763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44856" y="500982"/>
            <a:ext cx="54428" cy="621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500982"/>
            <a:ext cx="1368260" cy="448847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806539" y="5603276"/>
            <a:ext cx="7395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Konfrontacyjne nastawienie sprawdzające się w sądzie, w postępowaniu polubownym nie zdaje egzaminu. Tu potrzebne jest podejście koncyliacyjne, nastawione na porozumienie.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62596" y="1476215"/>
            <a:ext cx="8483834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postępowania jest </a:t>
            </a: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ugoda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więc każda ze stron musi być gotowa na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ustępstwa.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nie sprowadzamy się wyłącznie do argumentów typowo prawnych, można przedstawiać argumenty związane np. z sytuację życiową (wysokość raty, konieczność sprzedaży mieszkania, chwilowy brak płynności finansowej, śmierć jednego kredytobiorcy)</a:t>
            </a:r>
            <a:endParaRPr lang="pl-PL" dirty="0" smtClean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0"/>
              </a:lnSpc>
              <a:buSzPct val="350000"/>
            </a:pP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Połączenie najlepszych cech </a:t>
            </a: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mediacji i koncyliacji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postępowania - najpierw następuje próba zbliżenia stanowisk stron sporu (jak w mediacji), a jeśli to nie przynosi efektu przedstawiana jest stronom propozycja rozwiązania sporu (koncyliacja)</a:t>
            </a:r>
          </a:p>
          <a:p>
            <a:pPr>
              <a:lnSpc>
                <a:spcPts val="1650"/>
              </a:lnSpc>
              <a:buSzPct val="350000"/>
            </a:pP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Bezstronność i niezależność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prowadzących postępowanie </a:t>
            </a:r>
          </a:p>
          <a:p>
            <a:pPr>
              <a:lnSpc>
                <a:spcPts val="1650"/>
              </a:lnSpc>
              <a:buSzPct val="350000"/>
            </a:pP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Poufność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postępowania</a:t>
            </a: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endParaRPr lang="pl-PL" sz="1650" b="1" dirty="0" smtClean="0">
              <a:solidFill>
                <a:srgbClr val="1F1D1E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sz="16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Obowiązek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przystąpienia podmiotu rynku finansowego do postępowania</a:t>
            </a:r>
          </a:p>
          <a:p>
            <a:pPr>
              <a:lnSpc>
                <a:spcPts val="1650"/>
              </a:lnSpc>
              <a:buSzPct val="350000"/>
            </a:pPr>
            <a:endParaRPr lang="pl-PL" sz="1650" b="1" dirty="0">
              <a:solidFill>
                <a:srgbClr val="1F1D1E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endParaRPr lang="pl-PL" sz="15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0223" y="461230"/>
            <a:ext cx="632274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75"/>
              </a:lnSpc>
            </a:pPr>
            <a:r>
              <a:rPr lang="pl-PL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REKLAMACJA I CO DALEJ? POSTĘPOWANIE POLUBOWNE </a:t>
            </a:r>
          </a:p>
        </p:txBody>
      </p:sp>
    </p:spTree>
    <p:extLst>
      <p:ext uri="{BB962C8B-B14F-4D97-AF65-F5344CB8AC3E}">
        <p14:creationId xmlns:p14="http://schemas.microsoft.com/office/powerpoint/2010/main" val="101791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44856" y="500982"/>
            <a:ext cx="54428" cy="621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500982"/>
            <a:ext cx="1368260" cy="44884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80223" y="461230"/>
            <a:ext cx="632274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75"/>
              </a:lnSpc>
            </a:pP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POSTĘPOWANIE </a:t>
            </a:r>
            <a:r>
              <a:rPr lang="pl-PL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POLUBOWNE </a:t>
            </a: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JAK NAPISAĆ WNIOSEK 1/4</a:t>
            </a:r>
            <a:endParaRPr lang="pl-PL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56" y="1222343"/>
            <a:ext cx="8244114" cy="51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44856" y="500982"/>
            <a:ext cx="54428" cy="621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500982"/>
            <a:ext cx="1368260" cy="44884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80223" y="461230"/>
            <a:ext cx="632274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75"/>
              </a:lnSpc>
            </a:pP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POSTĘPOWANIE </a:t>
            </a:r>
            <a:r>
              <a:rPr lang="pl-PL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POLUBOWNE </a:t>
            </a: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JAK NAPISAĆ WNIOSEK 2/4</a:t>
            </a:r>
            <a:endParaRPr lang="pl-PL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23" y="1284598"/>
            <a:ext cx="8054061" cy="48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44856" y="500982"/>
            <a:ext cx="54428" cy="621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500982"/>
            <a:ext cx="1368260" cy="44884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80223" y="461230"/>
            <a:ext cx="632274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75"/>
              </a:lnSpc>
            </a:pP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POSTĘPOWANIE </a:t>
            </a:r>
            <a:r>
              <a:rPr lang="pl-PL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POLUBOWNE </a:t>
            </a: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JAK NAPISAĆ WNIOSEK 3/4</a:t>
            </a:r>
            <a:endParaRPr lang="pl-PL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84" y="1572321"/>
            <a:ext cx="8257205" cy="42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3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44856" y="500982"/>
            <a:ext cx="54428" cy="621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500982"/>
            <a:ext cx="1368260" cy="44884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80223" y="461230"/>
            <a:ext cx="632274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75"/>
              </a:lnSpc>
            </a:pP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POSTĘPOWANIE </a:t>
            </a:r>
            <a:r>
              <a:rPr lang="pl-PL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POLUBOWNE </a:t>
            </a: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JAK NAPISAĆ WNIOSEK 4/4</a:t>
            </a:r>
            <a:endParaRPr lang="pl-PL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54" y="989580"/>
            <a:ext cx="7213910" cy="56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1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44856" y="500982"/>
            <a:ext cx="54428" cy="621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500982"/>
            <a:ext cx="1368260" cy="44884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80223" y="461230"/>
            <a:ext cx="6322741" cy="47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75"/>
              </a:lnSpc>
            </a:pPr>
            <a:r>
              <a:rPr lang="pl-PL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POSTĘPOWANIE POLUBOWNE</a:t>
            </a:r>
            <a:endParaRPr lang="pl-PL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791" y="2266778"/>
            <a:ext cx="4997024" cy="407826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14400" y="1293541"/>
            <a:ext cx="7727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70C0"/>
                </a:solidFill>
              </a:rPr>
              <a:t>www.rf.gov.pl/plubowne</a:t>
            </a:r>
            <a:endParaRPr lang="pl-PL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62568" y="378169"/>
            <a:ext cx="693842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25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BRAK POROZUMIENIA Z POMIOTEM RYNKU FINANSOWEGO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53712" y="543195"/>
            <a:ext cx="54428" cy="405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08140" y="677068"/>
            <a:ext cx="6597265" cy="46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 dalej?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94" y="1522948"/>
            <a:ext cx="8647935" cy="86228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562568" y="2642313"/>
            <a:ext cx="825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B9BD5"/>
              </a:buClr>
            </a:pP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KIEDY RZECZNIK FINANSOWY PRZEDSTAWIA SĄDOWI ISTOTNY POGLĄD W SPRAWIE?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71711" y="3239350"/>
            <a:ext cx="637099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własnej inicjatywy</a:t>
            </a:r>
          </a:p>
          <a:p>
            <a:pPr>
              <a:lnSpc>
                <a:spcPts val="1650"/>
              </a:lnSpc>
              <a:buSzPct val="350000"/>
            </a:pP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zgłoszeniu klienta podmiotu rynku finansowego lub jego pełnomocnika </a:t>
            </a:r>
          </a:p>
          <a:p>
            <a:pPr>
              <a:lnSpc>
                <a:spcPts val="1650"/>
              </a:lnSpc>
              <a:buSzPct val="350000"/>
            </a:pP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4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prośbę sądu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62568" y="5487741"/>
            <a:ext cx="8029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B9BD5"/>
              </a:buClr>
            </a:pPr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Przedstawienie poglądu jest uprawnieniem Rzecznika Finansowego, a nie obowiązkiem</a:t>
            </a:r>
          </a:p>
          <a:p>
            <a:pPr algn="ctr">
              <a:buClr>
                <a:srgbClr val="5B9BD5"/>
              </a:buClr>
            </a:pPr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Jest wydawany, gdy Rzecznik Finansowy uzna, że jest to podyktowane koniecznością ochrony interesów lub praw klienta podmiotu rynku finansowego.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397707" y="4312627"/>
            <a:ext cx="4547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>
                <a:solidFill>
                  <a:prstClr val="black"/>
                </a:solidFill>
              </a:rPr>
              <a:t>Postawa prawna tej kompetencji: Art. 63 k.p.c. i Art. 28 ustawy o rozpatrywaniu reklamacji przez podmioty rynku finansowego i o Rzeczniku Finansowym</a:t>
            </a:r>
            <a:endParaRPr lang="pl-PL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69472" y="698883"/>
            <a:ext cx="6597265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 REKLAMACJI DO SUKCESU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7261" y="709044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19" y="832944"/>
            <a:ext cx="1680680" cy="551333"/>
          </a:xfrm>
          <a:prstGeom prst="rect">
            <a:avLst/>
          </a:prstGeom>
        </p:spPr>
      </p:pic>
      <p:sp>
        <p:nvSpPr>
          <p:cNvPr id="42" name="Prostokąt 41"/>
          <p:cNvSpPr/>
          <p:nvPr/>
        </p:nvSpPr>
        <p:spPr>
          <a:xfrm>
            <a:off x="765103" y="5463013"/>
            <a:ext cx="7871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Reklamacja to początek drogi do sukcesu. Drogi trudnej, krętej, w czasie której trzeba będzie zadać sobie wiele pytań. Nie wiadomo czy zakończonej sukcesem. </a:t>
            </a:r>
            <a:endParaRPr lang="pl-PL" sz="2000" dirty="0">
              <a:solidFill>
                <a:srgbClr val="0F7EC4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-1" y="3039035"/>
            <a:ext cx="199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REKLAMACJA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463319" y="2915925"/>
            <a:ext cx="141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SUKCES</a:t>
            </a:r>
            <a:r>
              <a:rPr lang="pl-PL" sz="3200" dirty="0" smtClean="0">
                <a:solidFill>
                  <a:srgbClr val="FF0000"/>
                </a:solidFill>
              </a:rPr>
              <a:t>?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1969477" y="1994379"/>
            <a:ext cx="5345723" cy="2499647"/>
          </a:xfrm>
          <a:custGeom>
            <a:avLst/>
            <a:gdLst>
              <a:gd name="connsiteX0" fmla="*/ 0 w 5730001"/>
              <a:gd name="connsiteY0" fmla="*/ 1241190 h 2499647"/>
              <a:gd name="connsiteX1" fmla="*/ 193431 w 5730001"/>
              <a:gd name="connsiteY1" fmla="*/ 2120421 h 2499647"/>
              <a:gd name="connsiteX2" fmla="*/ 633046 w 5730001"/>
              <a:gd name="connsiteY2" fmla="*/ 1475 h 2499647"/>
              <a:gd name="connsiteX3" fmla="*/ 1186961 w 5730001"/>
              <a:gd name="connsiteY3" fmla="*/ 2498490 h 2499647"/>
              <a:gd name="connsiteX4" fmla="*/ 1943100 w 5730001"/>
              <a:gd name="connsiteY4" fmla="*/ 353167 h 2499647"/>
              <a:gd name="connsiteX5" fmla="*/ 2470638 w 5730001"/>
              <a:gd name="connsiteY5" fmla="*/ 2392983 h 2499647"/>
              <a:gd name="connsiteX6" fmla="*/ 3569677 w 5730001"/>
              <a:gd name="connsiteY6" fmla="*/ 361959 h 2499647"/>
              <a:gd name="connsiteX7" fmla="*/ 4026877 w 5730001"/>
              <a:gd name="connsiteY7" fmla="*/ 2419359 h 2499647"/>
              <a:gd name="connsiteX8" fmla="*/ 4404946 w 5730001"/>
              <a:gd name="connsiteY8" fmla="*/ 1232398 h 2499647"/>
              <a:gd name="connsiteX9" fmla="*/ 5618285 w 5730001"/>
              <a:gd name="connsiteY9" fmla="*/ 1223606 h 2499647"/>
              <a:gd name="connsiteX10" fmla="*/ 5688623 w 5730001"/>
              <a:gd name="connsiteY10" fmla="*/ 1232398 h 249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0001" h="2499647">
                <a:moveTo>
                  <a:pt x="0" y="1241190"/>
                </a:moveTo>
                <a:cubicBezTo>
                  <a:pt x="43961" y="1784115"/>
                  <a:pt x="87923" y="2327040"/>
                  <a:pt x="193431" y="2120421"/>
                </a:cubicBezTo>
                <a:cubicBezTo>
                  <a:pt x="298939" y="1913802"/>
                  <a:pt x="467458" y="-61536"/>
                  <a:pt x="633046" y="1475"/>
                </a:cubicBezTo>
                <a:cubicBezTo>
                  <a:pt x="798634" y="64486"/>
                  <a:pt x="968619" y="2439875"/>
                  <a:pt x="1186961" y="2498490"/>
                </a:cubicBezTo>
                <a:cubicBezTo>
                  <a:pt x="1405303" y="2557105"/>
                  <a:pt x="1729154" y="370751"/>
                  <a:pt x="1943100" y="353167"/>
                </a:cubicBezTo>
                <a:cubicBezTo>
                  <a:pt x="2157046" y="335582"/>
                  <a:pt x="2199542" y="2391518"/>
                  <a:pt x="2470638" y="2392983"/>
                </a:cubicBezTo>
                <a:cubicBezTo>
                  <a:pt x="2741734" y="2394448"/>
                  <a:pt x="3310304" y="357563"/>
                  <a:pt x="3569677" y="361959"/>
                </a:cubicBezTo>
                <a:cubicBezTo>
                  <a:pt x="3829050" y="366355"/>
                  <a:pt x="3887665" y="2274286"/>
                  <a:pt x="4026877" y="2419359"/>
                </a:cubicBezTo>
                <a:cubicBezTo>
                  <a:pt x="4166089" y="2564432"/>
                  <a:pt x="4139711" y="1431690"/>
                  <a:pt x="4404946" y="1232398"/>
                </a:cubicBezTo>
                <a:cubicBezTo>
                  <a:pt x="4670181" y="1033106"/>
                  <a:pt x="5404339" y="1223606"/>
                  <a:pt x="5618285" y="1223606"/>
                </a:cubicBezTo>
                <a:cubicBezTo>
                  <a:pt x="5832231" y="1223606"/>
                  <a:pt x="5669573" y="1222140"/>
                  <a:pt x="5688623" y="1232398"/>
                </a:cubicBezTo>
              </a:path>
            </a:pathLst>
          </a:custGeom>
          <a:ln w="603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6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44280" y="316330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Istotne poglądy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72069" y="431948"/>
            <a:ext cx="54428" cy="405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44280" y="503289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200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Podstawy prawne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72069" y="1574771"/>
            <a:ext cx="823667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zawisłość sporu – etap sądowy – w art. 63 k.p.c. mowa jest o „sprawie”;</a:t>
            </a:r>
          </a:p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każdej instancji, również do Sądu Najwyższego; </a:t>
            </a:r>
          </a:p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całokształtu okoliczności faktycznych i prawnych (konieczność przekazania wszelkich niezbędnych informacji i dokumentów, tak aby nie narażać się na zarzut niekompletności poglądu);</a:t>
            </a:r>
          </a:p>
        </p:txBody>
      </p:sp>
      <p:sp>
        <p:nvSpPr>
          <p:cNvPr id="8" name="Prostokąt 7"/>
          <p:cNvSpPr/>
          <p:nvPr/>
        </p:nvSpPr>
        <p:spPr>
          <a:xfrm>
            <a:off x="426496" y="1071323"/>
            <a:ext cx="7256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B9BD5"/>
              </a:buClr>
            </a:pPr>
            <a:r>
              <a:rPr lang="pl-PL" b="1" i="1" dirty="0">
                <a:solidFill>
                  <a:srgbClr val="0070C0"/>
                </a:solidFill>
              </a:rPr>
              <a:t>Kiedy Rzecznik Finansowy przedstawia sądowi istotny pogląd w sprawie?</a:t>
            </a:r>
          </a:p>
        </p:txBody>
      </p:sp>
      <p:sp>
        <p:nvSpPr>
          <p:cNvPr id="9" name="Prostokąt 8"/>
          <p:cNvSpPr/>
          <p:nvPr/>
        </p:nvSpPr>
        <p:spPr>
          <a:xfrm>
            <a:off x="372068" y="3719888"/>
            <a:ext cx="8426243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elementem materiału procesowego;</a:t>
            </a:r>
          </a:p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charakter doradczy</a:t>
            </a:r>
          </a:p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mieć charakter ogólny lub indywidualny</a:t>
            </a:r>
          </a:p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Przedmiotem poglądu mogą być przede wszystkim fakty, ale także i pewne oceny wchodzące w skład podstawy tak faktycznej jak i prawnej sprawy;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99283" y="3153245"/>
            <a:ext cx="5429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B9BD5"/>
              </a:buClr>
            </a:pPr>
            <a:r>
              <a:rPr lang="pl-PL" b="1" i="1" dirty="0">
                <a:solidFill>
                  <a:srgbClr val="0070C0"/>
                </a:solidFill>
              </a:rPr>
              <a:t>Czym jest istotny pogląd i co zwiera?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851679" y="5581095"/>
            <a:ext cx="706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B9BD5"/>
              </a:buClr>
            </a:pPr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Pogląd Rzecznika Finansowego wyraża jego ocenę stanu faktycznego sprawy oraz stanu prawnego, istotnego dla rozstrzygnięcia danej sprawy.</a:t>
            </a:r>
          </a:p>
        </p:txBody>
      </p:sp>
    </p:spTree>
    <p:extLst>
      <p:ext uri="{BB962C8B-B14F-4D97-AF65-F5344CB8AC3E}">
        <p14:creationId xmlns:p14="http://schemas.microsoft.com/office/powerpoint/2010/main" val="9219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71495" y="565443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25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Istotne poglądy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9284" y="681061"/>
            <a:ext cx="54428" cy="405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71495" y="797405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200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Najważniejsze statystyki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67412" y="1922475"/>
            <a:ext cx="28258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344</a:t>
            </a:r>
            <a:r>
              <a:rPr lang="pl-PL" sz="4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pl-PL" sz="1600" b="1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istotnych poglądów zostało przygotowanych w 2016 r.</a:t>
            </a:r>
          </a:p>
          <a:p>
            <a:r>
              <a:rPr lang="pl-PL" sz="1600" b="1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pl-PL" sz="1600" b="1" dirty="0" smtClean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240 </a:t>
            </a:r>
            <a:r>
              <a:rPr lang="pl-PL" sz="1600" b="1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sprawy ubezpieczeniowe i 104 sprawy bankowo-kapitałowe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621906" y="1332916"/>
            <a:ext cx="52556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CZEGO DOTYCZYŁY WYDANE ISOTNE POGLĄDY?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722390" y="1866535"/>
            <a:ext cx="5054634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r>
              <a:rPr lang="pl-PL" sz="2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196</a:t>
            </a:r>
            <a:r>
              <a:rPr lang="pl-PL" sz="4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spory dotyczące tzw. ubezpieczeń „z UFK”, głównie w zakresie opłat likwidacyjnych </a:t>
            </a:r>
          </a:p>
          <a:p>
            <a:pPr>
              <a:lnSpc>
                <a:spcPts val="1650"/>
              </a:lnSpc>
              <a:buSzPct val="350000"/>
            </a:pP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0"/>
              </a:lnSpc>
              <a:buSzPct val="350000"/>
            </a:pPr>
            <a:r>
              <a:rPr lang="pl-PL" sz="2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85</a:t>
            </a:r>
            <a:r>
              <a:rPr lang="pl-PL" sz="4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spory dotyczące kredytów hipotecznych waloryzowanych (indeksowanych) kursem waluty obcej (najczęściej CHF), </a:t>
            </a:r>
          </a:p>
          <a:p>
            <a:pPr>
              <a:lnSpc>
                <a:spcPts val="1650"/>
              </a:lnSpc>
              <a:buSzPct val="350000"/>
            </a:pP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0"/>
              </a:lnSpc>
              <a:buSzPct val="350000"/>
            </a:pPr>
            <a:r>
              <a:rPr lang="pl-PL" sz="2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44</a:t>
            </a:r>
            <a:r>
              <a:rPr lang="pl-PL" sz="4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pozostałe spory dotyczące kwestii ubezpieczeniowych (głównie OC komunikacyjne, ubezpieczenia mienia)</a:t>
            </a:r>
          </a:p>
          <a:p>
            <a:pPr>
              <a:lnSpc>
                <a:spcPts val="1650"/>
              </a:lnSpc>
              <a:buSzPct val="350000"/>
            </a:pP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0"/>
              </a:lnSpc>
              <a:buSzPct val="350000"/>
            </a:pPr>
            <a:r>
              <a:rPr lang="pl-PL" sz="2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7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spory dotyczące tzw. „rynku FOREX</a:t>
            </a:r>
          </a:p>
          <a:p>
            <a:pPr>
              <a:lnSpc>
                <a:spcPts val="1650"/>
              </a:lnSpc>
              <a:buSzPct val="350000"/>
            </a:pP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0"/>
              </a:lnSpc>
              <a:buSzPct val="350000"/>
            </a:pPr>
            <a:r>
              <a:rPr lang="pl-PL" sz="2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12</a:t>
            </a:r>
            <a:r>
              <a:rPr lang="pl-PL" sz="4800" b="1" dirty="0">
                <a:solidFill>
                  <a:srgbClr val="0F7EC4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 spory dotyczące rynku bankowo-kapitałowego w tym m.in. kredytów konsumenckich</a:t>
            </a:r>
            <a:endParaRPr lang="pl-PL" sz="12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3255" y="4881033"/>
            <a:ext cx="3073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solidFill>
                  <a:prstClr val="black"/>
                </a:solidFill>
              </a:rPr>
              <a:t> Stan na koniec 2016 r.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46284" y="5697777"/>
            <a:ext cx="770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Istotne poglądy są przedstawiane nie tylko w sprawach indywidualnych, ale też tzw. pozwach grupowych.  </a:t>
            </a:r>
          </a:p>
        </p:txBody>
      </p:sp>
    </p:spTree>
    <p:extLst>
      <p:ext uri="{BB962C8B-B14F-4D97-AF65-F5344CB8AC3E}">
        <p14:creationId xmlns:p14="http://schemas.microsoft.com/office/powerpoint/2010/main" val="393573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82" y="857250"/>
            <a:ext cx="6436251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28819" y="3340280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3375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DZIĘKUJEMY ZA UWAGĘ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0094" y="3383822"/>
            <a:ext cx="54428" cy="378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2" name="Grupa 1"/>
          <p:cNvGrpSpPr/>
          <p:nvPr/>
        </p:nvGrpSpPr>
        <p:grpSpPr>
          <a:xfrm>
            <a:off x="728819" y="4170666"/>
            <a:ext cx="3592104" cy="1166526"/>
            <a:chOff x="4582170" y="4517476"/>
            <a:chExt cx="4789472" cy="1555369"/>
          </a:xfrm>
        </p:grpSpPr>
        <p:sp>
          <p:nvSpPr>
            <p:cNvPr id="13" name="Prostokąt 12"/>
            <p:cNvSpPr/>
            <p:nvPr/>
          </p:nvSpPr>
          <p:spPr>
            <a:xfrm>
              <a:off x="5006025" y="4517476"/>
              <a:ext cx="2834011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25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www.rf.gov.pl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6025" y="5130953"/>
              <a:ext cx="2834011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25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biuro@rf.gov.pl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6025" y="5657346"/>
              <a:ext cx="4365617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25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facebook.com/</a:t>
              </a:r>
              <a:r>
                <a:rPr lang="pl-PL" sz="1425" dirty="0" err="1">
                  <a:latin typeface="Roboto regular" panose="02000000000000000000" pitchFamily="2" charset="0"/>
                  <a:ea typeface="Roboto regular" panose="02000000000000000000" pitchFamily="2" charset="0"/>
                </a:rPr>
                <a:t>RzecznikFinansowy</a:t>
              </a:r>
              <a:endParaRPr lang="pl-PL" sz="1425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324" y="5683582"/>
              <a:ext cx="161820" cy="337125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5123900"/>
              <a:ext cx="312796" cy="305522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4582662"/>
              <a:ext cx="316590" cy="312682"/>
            </a:xfrm>
            <a:prstGeom prst="rect">
              <a:avLst/>
            </a:prstGeom>
          </p:spPr>
        </p:pic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3" y="1803733"/>
            <a:ext cx="2678408" cy="8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69472" y="698883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CZYM </a:t>
            </a:r>
            <a:r>
              <a:rPr lang="pl-PL" sz="2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NIE</a:t>
            </a: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BĘDZIEMY </a:t>
            </a: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MÓWIĆ?</a:t>
            </a:r>
          </a:p>
        </p:txBody>
      </p:sp>
      <p:sp>
        <p:nvSpPr>
          <p:cNvPr id="8" name="Prostokąt 7"/>
          <p:cNvSpPr/>
          <p:nvPr/>
        </p:nvSpPr>
        <p:spPr>
          <a:xfrm>
            <a:off x="397261" y="709044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19" y="832944"/>
            <a:ext cx="1680680" cy="55133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19871598">
            <a:off x="418194" y="1906622"/>
            <a:ext cx="3856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>
                <a:solidFill>
                  <a:srgbClr val="C92428"/>
                </a:solidFill>
                <a:latin typeface="Bell MT" pitchFamily="18" charset="0"/>
              </a:rPr>
              <a:t>Czy wygram w sądzie spór z bankiem? </a:t>
            </a:r>
            <a:endParaRPr lang="pl-PL" sz="3200" i="1" dirty="0">
              <a:solidFill>
                <a:srgbClr val="C92428"/>
              </a:solidFill>
              <a:latin typeface="Bell MT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06985" y="1660401"/>
            <a:ext cx="446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 co wystąpić w reklamacji? Czy moja reklamacja jest dobra?</a:t>
            </a:r>
            <a:endParaRPr lang="pl-PL" sz="32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 rot="1161718">
            <a:off x="3100059" y="3679444"/>
            <a:ext cx="604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>
                <a:solidFill>
                  <a:srgbClr val="FF0000"/>
                </a:solidFill>
              </a:rPr>
              <a:t>Czy żądać unieważnienia umowy?</a:t>
            </a:r>
            <a:endParaRPr lang="pl-PL" sz="3200" i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 rot="762427">
            <a:off x="2085828" y="3869484"/>
            <a:ext cx="398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solidFill>
                  <a:srgbClr val="1F1D1E"/>
                </a:solidFill>
                <a:latin typeface="Bookman Old Style" pitchFamily="18" charset="0"/>
              </a:rPr>
              <a:t>Czy moje roszczenia się przedawniły? </a:t>
            </a:r>
            <a:endParaRPr lang="pl-PL" sz="2800" i="1" dirty="0">
              <a:solidFill>
                <a:srgbClr val="1F1D1E"/>
              </a:solidFill>
              <a:latin typeface="Bookman Old Style" pitchFamily="18" charset="0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765103" y="5463013"/>
            <a:ext cx="7871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Na takie pytania nie da się udzielić prostej, jednoznacznej i wspólnej dla wszystkich odpowiedzi.</a:t>
            </a:r>
          </a:p>
          <a:p>
            <a:pPr algn="ctr"/>
            <a:r>
              <a:rPr lang="pl-PL" sz="2000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Każda sprawa jest inna i decyzję trzeba podjąć samodzielnie.</a:t>
            </a:r>
            <a:endParaRPr lang="pl-PL" sz="2000" dirty="0">
              <a:solidFill>
                <a:srgbClr val="0F7EC4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69473" y="983277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CZYM BĘDZIEMY MÓWIĆ?</a:t>
            </a:r>
          </a:p>
        </p:txBody>
      </p:sp>
      <p:sp>
        <p:nvSpPr>
          <p:cNvPr id="8" name="Prostokąt 7"/>
          <p:cNvSpPr/>
          <p:nvPr/>
        </p:nvSpPr>
        <p:spPr>
          <a:xfrm>
            <a:off x="397262" y="993438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990365" y="3054944"/>
            <a:ext cx="6778595" cy="1611181"/>
            <a:chOff x="1487565" y="1576265"/>
            <a:chExt cx="6298025" cy="2184475"/>
          </a:xfrm>
        </p:grpSpPr>
        <p:sp>
          <p:nvSpPr>
            <p:cNvPr id="9" name="Prostokąt 8"/>
            <p:cNvSpPr/>
            <p:nvPr/>
          </p:nvSpPr>
          <p:spPr>
            <a:xfrm>
              <a:off x="1487565" y="1576265"/>
              <a:ext cx="5442230" cy="68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KIEDY ZDECYDOWAĆ SIĘ NA NAPISANIE REKLAMACJI</a:t>
              </a:r>
              <a:endPara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343360" y="3135848"/>
              <a:ext cx="5442230" cy="624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25"/>
                </a:spcAft>
                <a:buSzPct val="350000"/>
              </a:pPr>
              <a:endPara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1915462" y="2356057"/>
              <a:ext cx="5442230" cy="624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25"/>
                </a:spcAft>
                <a:buSzPct val="350000"/>
              </a:pPr>
              <a:endPara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-2921542" y="3011456"/>
            <a:ext cx="5004160" cy="1703545"/>
            <a:chOff x="-4170275" y="1541562"/>
            <a:chExt cx="6672213" cy="2271393"/>
          </a:xfrm>
        </p:grpSpPr>
        <p:grpSp>
          <p:nvGrpSpPr>
            <p:cNvPr id="16" name="Grupa 15"/>
            <p:cNvGrpSpPr/>
            <p:nvPr/>
          </p:nvGrpSpPr>
          <p:grpSpPr>
            <a:xfrm>
              <a:off x="0" y="1541562"/>
              <a:ext cx="1625474" cy="692292"/>
              <a:chOff x="-769651" y="3323771"/>
              <a:chExt cx="1373093" cy="929655"/>
            </a:xfrm>
            <a:solidFill>
              <a:srgbClr val="F0F0F0"/>
            </a:solidFill>
          </p:grpSpPr>
          <p:sp>
            <p:nvSpPr>
              <p:cNvPr id="38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Prostokąt 38"/>
              <p:cNvSpPr/>
              <p:nvPr/>
            </p:nvSpPr>
            <p:spPr>
              <a:xfrm>
                <a:off x="-769651" y="3323771"/>
                <a:ext cx="83200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-1" y="3115026"/>
              <a:ext cx="2501939" cy="692292"/>
              <a:chOff x="-1510031" y="3323772"/>
              <a:chExt cx="2113473" cy="929654"/>
            </a:xfrm>
            <a:solidFill>
              <a:srgbClr val="F0F0F0"/>
            </a:solidFill>
          </p:grpSpPr>
          <p:sp>
            <p:nvSpPr>
              <p:cNvPr id="36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Prostokąt 36"/>
              <p:cNvSpPr/>
              <p:nvPr/>
            </p:nvSpPr>
            <p:spPr>
              <a:xfrm>
                <a:off x="-1510031" y="3323772"/>
                <a:ext cx="151003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upa 18"/>
            <p:cNvGrpSpPr/>
            <p:nvPr/>
          </p:nvGrpSpPr>
          <p:grpSpPr>
            <a:xfrm>
              <a:off x="0" y="2328294"/>
              <a:ext cx="2027130" cy="692292"/>
              <a:chOff x="-1108944" y="3323772"/>
              <a:chExt cx="1712386" cy="929654"/>
            </a:xfrm>
            <a:solidFill>
              <a:srgbClr val="F0F0F0"/>
            </a:solidFill>
          </p:grpSpPr>
          <p:sp>
            <p:nvSpPr>
              <p:cNvPr id="32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-1108944" y="3323772"/>
                <a:ext cx="1108942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Prostokąt 21"/>
            <p:cNvSpPr/>
            <p:nvPr/>
          </p:nvSpPr>
          <p:spPr>
            <a:xfrm>
              <a:off x="-4170275" y="1576265"/>
              <a:ext cx="54422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b="1" dirty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01.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-3314480" y="3135847"/>
              <a:ext cx="54422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b="1" dirty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03.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-3705802" y="2356057"/>
              <a:ext cx="54422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b="1" dirty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02.</a:t>
              </a:r>
            </a:p>
          </p:txBody>
        </p:sp>
      </p:grpSp>
      <p:pic>
        <p:nvPicPr>
          <p:cNvPr id="40" name="Obraz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20" y="1117338"/>
            <a:ext cx="1680680" cy="55133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644219" y="4207170"/>
            <a:ext cx="26019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725"/>
              </a:spcAft>
              <a:buSzPct val="350000"/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REKLAMACJA I CO DALEJ?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14022" y="3591952"/>
            <a:ext cx="270298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725"/>
              </a:spcAft>
              <a:buSzPct val="350000"/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JAK NAPISAĆ REKLAMCJĘ?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291562"/>
            <a:ext cx="691915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KIEDY ZDECYDOWAĆ SIĘ NA NAPISANIE REKLAMACJI?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399308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398672"/>
            <a:ext cx="1368260" cy="4488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44854" y="3296548"/>
            <a:ext cx="74656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44853" y="5679106"/>
            <a:ext cx="8657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Wystąpienie z reklamacją nie może być podstawą np. do wypowiedzenia umowy. Bank musi mieć jasne przesłanki przewidziane w umowie!</a:t>
            </a:r>
            <a:endParaRPr lang="pl-PL" b="1" dirty="0">
              <a:solidFill>
                <a:srgbClr val="0F7EC4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44852" y="989505"/>
            <a:ext cx="86576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Kiedy uważamy, że nasze prawa są naruszane</a:t>
            </a:r>
          </a:p>
          <a:p>
            <a:pPr marL="336947" indent="-336947">
              <a:buSzPct val="350000"/>
              <a:buBlip>
                <a:blip r:embed="rId4"/>
              </a:buBlip>
            </a:pPr>
            <a:endParaRPr lang="pl-PL" sz="20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Trzeba jednak pamiętać, że złożenie </a:t>
            </a:r>
            <a:r>
              <a:rPr lang="pl-PL" sz="20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reklamacji w sprawie kredytu frankowego 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musi być poprzedzone analizą własnej sytuacji i własnej umowy. </a:t>
            </a:r>
          </a:p>
          <a:p>
            <a:pPr marL="336947" indent="-336947">
              <a:buSzPct val="350000"/>
              <a:buBlip>
                <a:blip r:embed="rId4"/>
              </a:buBlip>
            </a:pPr>
            <a:endParaRPr lang="pl-PL" sz="20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należy korzystać z jakiś szablonów tekstów reklamacji – chodzi o to, żeby zawrzeć w niej informacje o własnej sytuacji i własnych oczekiwaniach i 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potrzebach.</a:t>
            </a:r>
          </a:p>
          <a:p>
            <a:pPr marL="336947" indent="-336947">
              <a:buSzPct val="350000"/>
              <a:buBlip>
                <a:blip r:embed="rId4"/>
              </a:buBlip>
            </a:pPr>
            <a:endParaRPr lang="pl-PL" sz="20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Skoncentrowanie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się na istocie problemu i określeniu swojego żądania, zastrzeżeń wobec banku. Nie musi być  rozbudowanej argumentacji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prawnej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wyjątkiem jest sytuacja, w której klientowi zależy na przerwaniu biegu przedawnienia. </a:t>
            </a:r>
            <a:endParaRPr lang="pl-PL" sz="20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291562"/>
            <a:ext cx="6597265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NALEŻY SFORMUŁOWAĆ REKLAMACJĘ?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399308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398672"/>
            <a:ext cx="1368260" cy="4488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44855" y="3529173"/>
            <a:ext cx="74656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44853" y="5679106"/>
            <a:ext cx="8657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Nie trzeba składać kilku reklamacji dotyczących różnych zapisów w umowie. </a:t>
            </a:r>
          </a:p>
          <a:p>
            <a:pPr algn="ctr"/>
            <a:r>
              <a:rPr lang="pl-PL" b="1" dirty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 jednej reklamacji można zawrzeć wszystkie zastrzeżenia do treści umowy.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44854" y="1411926"/>
            <a:ext cx="86576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lnSpc>
                <a:spcPct val="150000"/>
              </a:lnSpc>
              <a:buSzPct val="350000"/>
              <a:buBlip>
                <a:blip r:embed="rId4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ma konieczności precyzyjnego wyliczania wysokości roszczenia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Wystarczą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ogólne sformułowania np. „</a:t>
            </a:r>
            <a:r>
              <a:rPr lang="pl-PL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Kwestionuję zgodność z prawem klauzul </a:t>
            </a:r>
            <a:r>
              <a:rPr lang="pl-PL" i="1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przeliczeniowych/modyfikacyjnych/indeksacyjnych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 „</a:t>
            </a:r>
            <a:r>
              <a:rPr lang="pl-PL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Uważam, że w umowie nie wpisano jasnego sposobu przeliczenia kursów walutowych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 „</a:t>
            </a:r>
            <a:r>
              <a:rPr lang="pl-PL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umowie nie wskazano, jakie bank stosuje </a:t>
            </a:r>
            <a:r>
              <a:rPr lang="pl-PL" i="1" dirty="0" err="1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spready</a:t>
            </a:r>
            <a:r>
              <a:rPr lang="pl-PL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jak je wylicza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36947" indent="-336947">
              <a:lnSpc>
                <a:spcPct val="150000"/>
              </a:lnSpc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sformułowaniu konkretnych zastrzeżeń może być przydatna lektura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Raportu Rzecznika Finansowego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czerwca 2016 r., dotyczącego kwestii budzących wątpliwości Rzecznika w związku z umowami kredytów indeksowanych/denominowanych do walut obcych – dostępny na stronie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rf.gov.pl/pdf/Raport_RF_Kredyty_walutowe.pdf</a:t>
            </a: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350529"/>
            <a:ext cx="6597265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PRZYKŁADOWA REKLAMCJA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458275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457639"/>
            <a:ext cx="1368260" cy="448847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17065" y="537979"/>
            <a:ext cx="6597265" cy="46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Reklamacja może być napisana odręcznie, w prostych słowach, bez przywołania aktów prawnych</a:t>
            </a:r>
            <a:endParaRPr lang="pl-PL" sz="1350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44855" y="3529173"/>
            <a:ext cx="74656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30" y="1173751"/>
            <a:ext cx="7633677" cy="52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291562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CZEGO DOMAGAĆ SIĘ W REKLAMACJI? 1/2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399308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398672"/>
            <a:ext cx="1368260" cy="448847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344853" y="5679106"/>
            <a:ext cx="8657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Ważne! Powyższe żądania i argumentacja nie stanowią zamkniętego katalogu. Uwzględniają tylko postanowienia, które zostały opisane w Raporcie Rzecznika Finansowego, jako potencjalnie </a:t>
            </a:r>
            <a:r>
              <a:rPr lang="pl-PL" b="1" dirty="0" err="1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abuzywne</a:t>
            </a:r>
            <a:r>
              <a:rPr lang="pl-PL" b="1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pl-PL" b="1" dirty="0">
              <a:solidFill>
                <a:srgbClr val="0F7EC4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118342" y="939511"/>
            <a:ext cx="290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MOŻLIWE ŻĄDANIA TYPOWO PRAWNE</a:t>
            </a:r>
            <a:endParaRPr lang="pl-PL" sz="2400" b="1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1624318" y="1288245"/>
            <a:ext cx="1271392" cy="568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5925563" y="1302881"/>
            <a:ext cx="1452282" cy="62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429051" y="1918899"/>
            <a:ext cx="423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Żądanie zwrotu nadpłaconych rat i innych opłat z tytułu:</a:t>
            </a:r>
            <a:endParaRPr lang="pl-PL" sz="2400" b="1" dirty="0"/>
          </a:p>
        </p:txBody>
      </p:sp>
      <p:sp>
        <p:nvSpPr>
          <p:cNvPr id="16" name="Prostokąt 15"/>
          <p:cNvSpPr/>
          <p:nvPr/>
        </p:nvSpPr>
        <p:spPr>
          <a:xfrm>
            <a:off x="4077677" y="2696298"/>
            <a:ext cx="5066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zw. </a:t>
            </a:r>
            <a:r>
              <a:rPr lang="pl-PL" sz="2000" dirty="0" err="1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spreadów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000" i="1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średni NBP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ustalania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oprocentowania przez bank według niejasnych zasad (</a:t>
            </a:r>
            <a:r>
              <a:rPr lang="pl-PL" sz="2000" i="1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przeliczyć wg. </a:t>
            </a:r>
            <a:r>
              <a:rPr lang="pl-PL" sz="2000" i="1" dirty="0" err="1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LIBOR+marża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bezpieczenia niskiego wkładu 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uwzględniania ujemnego LIBOR-u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44854" y="4971220"/>
            <a:ext cx="8564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Uwaga!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Każde z tych żądań może w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skrajnym przypadku doprowadzić do unieważnienia całej umowy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innych konsekwencji finansowych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72069" y="2011231"/>
            <a:ext cx="278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Ustalenie nowej treści umowy</a:t>
            </a:r>
            <a:endParaRPr lang="pl-PL" sz="2400" b="1" dirty="0"/>
          </a:p>
        </p:txBody>
      </p:sp>
      <p:sp>
        <p:nvSpPr>
          <p:cNvPr id="15" name="Prostokąt 14"/>
          <p:cNvSpPr/>
          <p:nvPr/>
        </p:nvSpPr>
        <p:spPr>
          <a:xfrm>
            <a:off x="263960" y="3042282"/>
            <a:ext cx="3813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buSzPct val="350000"/>
              <a:buBlip>
                <a:blip r:embed="rId4"/>
              </a:buBlip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Zakwestionowanie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indeksacji/denominacji</a:t>
            </a:r>
          </a:p>
          <a:p>
            <a:pPr>
              <a:buSzPct val="350000"/>
            </a:pPr>
            <a:endParaRPr lang="pl-PL" sz="2000" dirty="0" smtClean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291562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CZEGO DOMAGAĆ SIĘ W REKLAMACJI? </a:t>
            </a: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/2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399308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398672"/>
            <a:ext cx="1368260" cy="448847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344853" y="5827194"/>
            <a:ext cx="8657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F7EC4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Ważne! Abuzywność postanowień może ułatwić rozwiązanie rzeczywistych problemów związanych z umową.</a:t>
            </a:r>
            <a:endParaRPr lang="pl-PL" b="1" dirty="0">
              <a:solidFill>
                <a:srgbClr val="0F7EC4"/>
              </a:solidFill>
              <a:latin typeface="Arial" pitchFamily="34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754352" y="1073532"/>
            <a:ext cx="38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 CZYM MAMY PROBLEM?</a:t>
            </a:r>
            <a:endParaRPr lang="pl-PL" sz="2400" b="1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1315692" y="1411126"/>
            <a:ext cx="1271392" cy="411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6265675" y="1427998"/>
            <a:ext cx="1238721" cy="362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544989" y="2101408"/>
            <a:ext cx="373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Wykonywaniem umowy w takim kształcie</a:t>
            </a:r>
            <a:endParaRPr lang="pl-PL" sz="2400" dirty="0"/>
          </a:p>
        </p:txBody>
      </p:sp>
      <p:sp>
        <p:nvSpPr>
          <p:cNvPr id="16" name="Prostokąt 15"/>
          <p:cNvSpPr/>
          <p:nvPr/>
        </p:nvSpPr>
        <p:spPr>
          <a:xfrm>
            <a:off x="344853" y="2884080"/>
            <a:ext cx="4227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Wprowadzających indeksację/denominację kredytu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zw. </a:t>
            </a:r>
            <a:r>
              <a:rPr lang="pl-PL" dirty="0" err="1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spreadami</a:t>
            </a:r>
            <a:endParaRPr lang="pl-PL" dirty="0" smtClean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ustalaniem oprocentowania przez bank według niejasnych zasad 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ubezpieczeniem niskiego wkładu nie uwzględniania ujemnego LIBOR-u</a:t>
            </a: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72069" y="2011231"/>
            <a:ext cx="278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 abuzywnością postanowień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68751" y="1918899"/>
            <a:ext cx="121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CZY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411175" y="2898757"/>
            <a:ext cx="38666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Moje raty wzrosły tak, że nie jestem w stanie ich spłacać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Jestem po rozwodzie i chcę sprzedać mieszkanie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Zmarł mój małżonek</a:t>
            </a:r>
          </a:p>
          <a:p>
            <a:pPr marL="336947" indent="-336947">
              <a:buSzPct val="350000"/>
              <a:buBlip>
                <a:blip r:embed="rId4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 problem ze spłatą rat ze względu na chorobę, brak pracy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1198</Words>
  <Application>Microsoft Office PowerPoint</Application>
  <PresentationFormat>Pokaz na ekranie (4:3)</PresentationFormat>
  <Paragraphs>156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Arial</vt:lpstr>
      <vt:lpstr>Arial </vt:lpstr>
      <vt:lpstr>Roboto regular</vt:lpstr>
      <vt:lpstr>Calibri</vt:lpstr>
      <vt:lpstr>Bell MT</vt:lpstr>
      <vt:lpstr>Bookman Old Style</vt:lpstr>
      <vt:lpstr>Roboto Condensed</vt:lpstr>
      <vt:lpstr>Calibri Light</vt:lpstr>
      <vt:lpstr>Motyw pakietu Office</vt:lpstr>
      <vt:lpstr>3_Motyw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AgnieszkaJędrzejczyk</cp:lastModifiedBy>
  <cp:revision>233</cp:revision>
  <cp:lastPrinted>2017-04-10T09:22:00Z</cp:lastPrinted>
  <dcterms:created xsi:type="dcterms:W3CDTF">2016-09-21T13:32:33Z</dcterms:created>
  <dcterms:modified xsi:type="dcterms:W3CDTF">2017-05-10T10:09:51Z</dcterms:modified>
</cp:coreProperties>
</file>