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9" r:id="rId2"/>
    <p:sldId id="348" r:id="rId3"/>
    <p:sldId id="349" r:id="rId4"/>
    <p:sldId id="359" r:id="rId5"/>
    <p:sldId id="351" r:id="rId6"/>
    <p:sldId id="350" r:id="rId7"/>
    <p:sldId id="357" r:id="rId8"/>
    <p:sldId id="358" r:id="rId9"/>
    <p:sldId id="353" r:id="rId10"/>
    <p:sldId id="355" r:id="rId11"/>
    <p:sldId id="356" r:id="rId12"/>
    <p:sldId id="360" r:id="rId13"/>
    <p:sldId id="336" r:id="rId14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rek Złotnicki" initials="AZ" lastIdx="9" clrIdx="0"/>
  <p:cmAuthor id="1" name="Aneta Złotnicka" initials="An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3333FF"/>
    <a:srgbClr val="F29704"/>
    <a:srgbClr val="FFFFCC"/>
    <a:srgbClr val="FFFFFF"/>
    <a:srgbClr val="004D9A"/>
    <a:srgbClr val="DDDDDD"/>
    <a:srgbClr val="003366"/>
    <a:srgbClr val="FF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599" autoAdjust="0"/>
  </p:normalViewPr>
  <p:slideViewPr>
    <p:cSldViewPr>
      <p:cViewPr>
        <p:scale>
          <a:sx n="69" d="100"/>
          <a:sy n="69" d="100"/>
        </p:scale>
        <p:origin x="-1200" y="-816"/>
      </p:cViewPr>
      <p:guideLst>
        <p:guide orient="horz" pos="164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1">
                <a:latin typeface="Trebuchet MS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rebuchet MS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1">
                <a:latin typeface="Trebuchet MS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rebuchet MS" pitchFamily="34" charset="0"/>
              </a:defRPr>
            </a:lvl1pPr>
          </a:lstStyle>
          <a:p>
            <a:pPr>
              <a:defRPr/>
            </a:pPr>
            <a:fld id="{7869AEBE-F699-4C0E-9437-3FF4107666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164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86E23F7-2BDA-4F81-B40C-08BD4C5EC9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03944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0161C6-3312-45E5-A244-9E1313F8ACA7}" type="slidenum">
              <a:rPr lang="pl-PL" smtClean="0"/>
              <a:pPr/>
              <a:t>1</a:t>
            </a:fld>
            <a:endParaRPr lang="pl-PL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63" eaLnBrk="1" hangingPunct="1"/>
            <a:endParaRPr lang="pl-PL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6E23F7-2BDA-4F81-B40C-08BD4C5EC905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466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0"/>
            <a:ext cx="9180512" cy="692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0"/>
          <p:cNvSpPr txBox="1">
            <a:spLocks noChangeArrowheads="1"/>
          </p:cNvSpPr>
          <p:nvPr userDrawn="1"/>
        </p:nvSpPr>
        <p:spPr bwMode="auto">
          <a:xfrm>
            <a:off x="15875" y="6560069"/>
            <a:ext cx="1676400" cy="2539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050" b="0" dirty="0">
                <a:solidFill>
                  <a:schemeClr val="bg1"/>
                </a:solidFill>
                <a:latin typeface="Corbel" pitchFamily="34" charset="0"/>
              </a:rPr>
              <a:t>©</a:t>
            </a:r>
            <a:r>
              <a:rPr lang="pl-PL" sz="1050" b="0" dirty="0">
                <a:solidFill>
                  <a:schemeClr val="bg1"/>
                </a:solidFill>
                <a:latin typeface="Corbel" pitchFamily="34" charset="0"/>
              </a:rPr>
              <a:t> SMWI, </a:t>
            </a:r>
            <a:r>
              <a:rPr lang="pl-PL" sz="1050" b="0" dirty="0" smtClean="0">
                <a:solidFill>
                  <a:schemeClr val="bg1"/>
                </a:solidFill>
                <a:latin typeface="Corbel" pitchFamily="34" charset="0"/>
              </a:rPr>
              <a:t>2011</a:t>
            </a:r>
            <a:endParaRPr lang="pl-PL" sz="1050" b="0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8236" name="Rectangle 4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3568" y="4437112"/>
            <a:ext cx="8280920" cy="6223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tx1"/>
                </a:solidFill>
                <a:latin typeface="Corbel" pitchFamily="34" charset="0"/>
              </a:defRPr>
            </a:lvl1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ctrTitle" sz="quarter"/>
          </p:nvPr>
        </p:nvSpPr>
        <p:spPr>
          <a:xfrm>
            <a:off x="683568" y="1988840"/>
            <a:ext cx="8316416" cy="2231504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latin typeface="Corbel" pitchFamily="34" charset="0"/>
              </a:defRPr>
            </a:lvl1pPr>
          </a:lstStyle>
          <a:p>
            <a:r>
              <a:rPr lang="pl-PL" dirty="0"/>
              <a:t>Kliknij, aby edytować styl wzorca tytułu</a:t>
            </a:r>
          </a:p>
        </p:txBody>
      </p:sp>
      <p:sp>
        <p:nvSpPr>
          <p:cNvPr id="8" name="pole tekstowe 7"/>
          <p:cNvSpPr txBox="1"/>
          <p:nvPr userDrawn="1"/>
        </p:nvSpPr>
        <p:spPr>
          <a:xfrm rot="16608935">
            <a:off x="6484623" y="5670092"/>
            <a:ext cx="45944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50" b="0" dirty="0" smtClean="0">
                <a:solidFill>
                  <a:srgbClr val="336699"/>
                </a:solidFill>
                <a:latin typeface="Corbel" pitchFamily="34" charset="0"/>
              </a:rPr>
              <a:t>©</a:t>
            </a:r>
            <a:r>
              <a:rPr lang="pl-PL" sz="900" b="0" dirty="0" smtClean="0">
                <a:solidFill>
                  <a:srgbClr val="336699"/>
                </a:solidFill>
                <a:latin typeface="Corbel" pitchFamily="34" charset="0"/>
              </a:rPr>
              <a:t> Stowarzyszenie</a:t>
            </a:r>
            <a:r>
              <a:rPr lang="pl-PL" sz="900" b="0" baseline="0" dirty="0" smtClean="0">
                <a:solidFill>
                  <a:srgbClr val="336699"/>
                </a:solidFill>
                <a:latin typeface="Corbel" pitchFamily="34" charset="0"/>
              </a:rPr>
              <a:t> „Miasta w Internecie”</a:t>
            </a:r>
            <a:endParaRPr lang="pl-PL" sz="900" b="0" dirty="0">
              <a:solidFill>
                <a:srgbClr val="336699"/>
              </a:solidFill>
              <a:latin typeface="Corbe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165304"/>
            <a:ext cx="24288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2463" y="188913"/>
            <a:ext cx="7221537" cy="7651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539552" cy="4766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 </a:t>
            </a:r>
            <a:fld id="{56B38E79-C1B6-4A37-BF2C-6240EB3C4E97}" type="slidenum">
              <a:rPr lang="pl-PL" b="1"/>
              <a:pPr>
                <a:defRPr/>
              </a:pPr>
              <a:t>‹#›</a:t>
            </a:fld>
            <a:endParaRPr lang="pl-PL" b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975475" y="188913"/>
            <a:ext cx="2168525" cy="5905500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354762" cy="59055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539552" cy="4766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 </a:t>
            </a:r>
            <a:fld id="{53BED03D-0E24-443A-8219-948922122C62}" type="slidenum">
              <a:rPr lang="pl-PL" b="1"/>
              <a:pPr>
                <a:defRPr/>
              </a:pPr>
              <a:t>‹#›</a:t>
            </a:fld>
            <a:endParaRPr lang="pl-PL" b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2463" y="188913"/>
            <a:ext cx="7221537" cy="765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D9A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989138"/>
            <a:ext cx="8229600" cy="4105275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539552" cy="4766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 </a:t>
            </a:r>
            <a:fld id="{47832054-BD52-452B-8878-EF6E0FFE01FC}" type="slidenum">
              <a:rPr lang="pl-PL" b="1"/>
              <a:pPr>
                <a:defRPr/>
              </a:pPr>
              <a:t>‹#›</a:t>
            </a:fld>
            <a:endParaRPr lang="pl-PL" b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27384"/>
            <a:ext cx="9143999" cy="76517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964488" cy="4896544"/>
          </a:xfrm>
        </p:spPr>
        <p:txBody>
          <a:bodyPr/>
          <a:lstStyle>
            <a:lvl1pPr>
              <a:buClr>
                <a:srgbClr val="336699"/>
              </a:buClr>
              <a:buFont typeface="Webdings" pitchFamily="18" charset="2"/>
              <a:buChar char=""/>
              <a:defRPr/>
            </a:lvl1pPr>
            <a:lvl2pPr>
              <a:buClr>
                <a:srgbClr val="336699"/>
              </a:buClr>
              <a:buFont typeface="Webdings" pitchFamily="18" charset="2"/>
              <a:buChar char="8"/>
              <a:defRPr/>
            </a:lvl2pPr>
            <a:lvl3pPr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37312"/>
            <a:ext cx="6835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600" b="1">
                <a:solidFill>
                  <a:srgbClr val="336699"/>
                </a:solidFill>
                <a:latin typeface="Corbel" pitchFamily="34" charset="0"/>
              </a:defRPr>
            </a:lvl1pPr>
          </a:lstStyle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32440" y="6453336"/>
            <a:ext cx="611560" cy="40466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smtClean="0"/>
              <a:t>     </a:t>
            </a:r>
            <a:fld id="{54BBDB38-B7F5-40E1-B86A-C42F8C2858ED}" type="slidenum">
              <a:rPr lang="pl-PL" smtClean="0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2463" y="188913"/>
            <a:ext cx="7221537" cy="7651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4105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539552" cy="4766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 </a:t>
            </a:r>
            <a:fld id="{D2FB24FD-0EE4-4658-9461-1B556F19D515}" type="slidenum">
              <a:rPr lang="pl-PL" b="1"/>
              <a:pPr>
                <a:defRPr/>
              </a:pPr>
              <a:t>‹#›</a:t>
            </a:fld>
            <a:endParaRPr lang="pl-PL" b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539552" cy="4766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 </a:t>
            </a:r>
            <a:fld id="{DDBE427F-7DC5-4209-82B5-720D3FDFE86D}" type="slidenum">
              <a:rPr lang="pl-PL" b="1"/>
              <a:pPr>
                <a:defRPr/>
              </a:pPr>
              <a:t>‹#›</a:t>
            </a:fld>
            <a:endParaRPr lang="pl-PL" b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2463" y="188913"/>
            <a:ext cx="7221537" cy="7651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539552" cy="4766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 </a:t>
            </a:r>
            <a:fld id="{6CEE1C53-783C-43F4-81B6-693C8A2CE9BB}" type="slidenum">
              <a:rPr lang="pl-PL" b="1"/>
              <a:pPr>
                <a:defRPr/>
              </a:pPr>
              <a:t>‹#›</a:t>
            </a:fld>
            <a:endParaRPr lang="pl-PL" b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539552" cy="4766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 </a:t>
            </a:r>
            <a:fld id="{2B82C076-667E-42D9-89F6-10FE08E8A8C3}" type="slidenum">
              <a:rPr lang="pl-PL" b="1"/>
              <a:pPr>
                <a:defRPr/>
              </a:pPr>
              <a:t>‹#›</a:t>
            </a:fld>
            <a:endParaRPr lang="pl-PL" b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539552" cy="47667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 </a:t>
            </a:r>
            <a:fld id="{072B0AA7-469D-4A6F-91AD-BC3B6542B75C}" type="slidenum">
              <a:rPr lang="pl-PL" b="1"/>
              <a:pPr>
                <a:defRPr/>
              </a:pPr>
              <a:t>‹#›</a:t>
            </a:fld>
            <a:endParaRPr lang="pl-PL" b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0" y="6381328"/>
            <a:ext cx="683568" cy="47667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rgbClr val="336699"/>
                </a:solidFill>
              </a:defRPr>
            </a:lvl1pPr>
          </a:lstStyle>
          <a:p>
            <a:pPr>
              <a:defRPr/>
            </a:pPr>
            <a:r>
              <a:rPr lang="pl-PL" smtClean="0"/>
              <a:t> </a:t>
            </a:r>
            <a:fld id="{FC7F1E74-755B-416E-A083-4057FF90C6F6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etka\AppData\Local\Temp\SMWI_prezentacja5b_2-01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36512" y="-72577"/>
            <a:ext cx="9180512" cy="6930577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9392"/>
            <a:ext cx="914400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836712"/>
            <a:ext cx="856895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1187624" y="6495147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Lublin,</a:t>
            </a:r>
            <a:r>
              <a:rPr lang="pl-PL" sz="12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pl-PL" sz="1200" b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 listopada </a:t>
            </a:r>
            <a:r>
              <a:rPr lang="pl-PL" sz="1200" b="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2014r.</a:t>
            </a:r>
            <a:endParaRPr lang="pl-PL" sz="1200" b="0" dirty="0" smtClean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37312"/>
            <a:ext cx="683568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1600" b="1">
                <a:solidFill>
                  <a:srgbClr val="336699"/>
                </a:solidFill>
                <a:latin typeface="Corbel" pitchFamily="34" charset="0"/>
              </a:defRPr>
            </a:lvl1pPr>
          </a:lstStyle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36699"/>
          </a:solidFill>
          <a:effectLst/>
          <a:latin typeface="Corbel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Cambria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003399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Tx/>
        <a:buBlip>
          <a:blip r:embed="rId15"/>
        </a:buBlip>
        <a:defRPr sz="2400">
          <a:solidFill>
            <a:schemeClr val="tx1"/>
          </a:solidFill>
          <a:latin typeface="Corbe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Tx/>
        <a:buBlip>
          <a:blip r:embed="rId16"/>
        </a:buBlip>
        <a:defRPr sz="2000">
          <a:solidFill>
            <a:schemeClr val="tx1"/>
          </a:solidFill>
          <a:latin typeface="Corbe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Blip>
          <a:blip r:embed="rId17"/>
        </a:buBlip>
        <a:defRPr>
          <a:solidFill>
            <a:schemeClr val="tx1"/>
          </a:solidFill>
          <a:latin typeface="Corbe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Corbe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Corbe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Lucida Sans Unicode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Lucida Sans Unicode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Lucida Sans Unicode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Lucida Sans Unicode" pitchFamily="34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facebook.com/polskacyfrow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.glomb@mwi.pl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www.latarnicy.pl/" TargetMode="External"/><Relationship Id="rId4" Type="http://schemas.openxmlformats.org/officeDocument/2006/relationships/hyperlink" Target="http://www.facebook.com/polskacyfrow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arnicy.pl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 sz="quarter"/>
          </p:nvPr>
        </p:nvSpPr>
        <p:spPr>
          <a:xfrm rot="21361799">
            <a:off x="104015" y="2244431"/>
            <a:ext cx="7276308" cy="2231504"/>
          </a:xfrm>
        </p:spPr>
        <p:txBody>
          <a:bodyPr/>
          <a:lstStyle/>
          <a:p>
            <a:r>
              <a:rPr lang="pl-PL" sz="32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Polska Cyfrowa Równych Szans </a:t>
            </a:r>
            <a:br>
              <a:rPr lang="pl-PL" sz="4400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pl-PL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na podst. K. Głomb</a:t>
            </a:r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200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548680"/>
            <a:ext cx="2321933" cy="1338407"/>
          </a:xfrm>
          <a:prstGeom prst="rect">
            <a:avLst/>
          </a:prstGeom>
        </p:spPr>
      </p:pic>
      <p:pic>
        <p:nvPicPr>
          <p:cNvPr id="3074" name="Picture 2" descr="C:\Users\Krzystof\Desktop\image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150818"/>
            <a:ext cx="58483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9569"/>
            <a:ext cx="9143999" cy="765175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III element systemu PCRS</a:t>
            </a:r>
            <a:r>
              <a:rPr lang="pl-PL" dirty="0" smtClean="0">
                <a:latin typeface="Arial Narrow" panose="020B0606020202030204" pitchFamily="34" charset="0"/>
              </a:rPr>
              <a:t>: </a:t>
            </a:r>
            <a:br>
              <a:rPr lang="pl-PL" dirty="0" smtClean="0">
                <a:latin typeface="Arial Narrow" panose="020B0606020202030204" pitchFamily="34" charset="0"/>
              </a:rPr>
            </a:br>
            <a:r>
              <a:rPr lang="pl-PL" dirty="0" smtClean="0">
                <a:latin typeface="Arial Narrow" panose="020B0606020202030204" pitchFamily="34" charset="0"/>
              </a:rPr>
              <a:t>Krajowe Centrum Kompetencji Cyfrowych w Tarnowie</a:t>
            </a: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10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2736304" y="1412776"/>
            <a:ext cx="62281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help </a:t>
            </a:r>
            <a:r>
              <a:rPr lang="pl-PL" sz="20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desk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- bieżąca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pomoc opiekunów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Latarników 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platforma </a:t>
            </a:r>
            <a:r>
              <a:rPr lang="pl-PL" sz="20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informacyjno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- komunikacyjna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Latarnicy.pl 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profil PCRS na FB: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  <a:hlinkClick r:id="rId2"/>
              </a:rPr>
              <a:t>www.facebook.com/polskacyfrowa</a:t>
            </a:r>
            <a:endParaRPr lang="pl-PL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organizacja wydarzeń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szkoleniowych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Latarników: zjazdów regionalnych (16 województw), 3 zjazdów ogólnopolskich (Tarnów, Olsztyn, Łódź), warsztatów tematycznych, spotkań makroregionalnych  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przygotowanie i dystrybucja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materiałów promocyjnych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organizacja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konkursów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z nagrodami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organizacja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kampanii informacyjnych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(TVP)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przeprowadzenie cyklu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szkoleń </a:t>
            </a:r>
            <a:r>
              <a:rPr lang="pl-PL" sz="20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latarniczych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[2012, 2014r.]</a:t>
            </a:r>
          </a:p>
          <a:p>
            <a:pPr marL="342900" indent="-342900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przeprowadzenie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konkursów grantowych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[2012, 2014r]</a:t>
            </a:r>
            <a:endParaRPr lang="pl-PL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Obraz 8" descr="OKLADKA_PRA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08" y="1844824"/>
            <a:ext cx="2555776" cy="321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31577"/>
            <a:ext cx="9143999" cy="765175"/>
          </a:xfrm>
        </p:spPr>
        <p:txBody>
          <a:bodyPr/>
          <a:lstStyle/>
          <a:p>
            <a:r>
              <a:rPr lang="pl-PL" dirty="0" smtClean="0">
                <a:latin typeface="Arial Narrow" panose="020B0606020202030204" pitchFamily="34" charset="0"/>
              </a:rPr>
              <a:t>PCRS znajduje się w zaawansowanym stadium realizacji     </a:t>
            </a: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Efekty są już widoczne i potwierdzone badaniami </a:t>
            </a:r>
            <a:endParaRPr 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11</a:t>
            </a:fld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131840" y="1733321"/>
            <a:ext cx="56886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Wg stanu na 11 listopada 2014r.: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212 8</a:t>
            </a:r>
            <a:r>
              <a:rPr lang="pl-PL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6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uczestników zajęć z  Latarnikami</a:t>
            </a:r>
            <a:endParaRPr lang="pl-PL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55 420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godzin zajęć </a:t>
            </a:r>
            <a:endParaRPr lang="pl-PL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28 209 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zajęć Latarników</a:t>
            </a:r>
          </a:p>
          <a:p>
            <a:pPr marL="342900" indent="-342900">
              <a:lnSpc>
                <a:spcPct val="4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85 proc.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uczestników zajęć z Latarnikami  odpowiedziała „zdecydowanie tak” na pytanie czy jest zadowolona z zajęć? </a:t>
            </a:r>
            <a:endParaRPr lang="pl-PL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89 proc. </a:t>
            </a:r>
            <a:r>
              <a:rPr lang="pl-PL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uczestników zajęć z Latarnikami jest odpowiedziała „zdecydowanie tak” na pytanie czy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poleciłaby innym udział w zajęciach? </a:t>
            </a:r>
            <a:endParaRPr lang="pl-PL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5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72 proc.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osób uczestniczyła w zajęciach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więcej niż 3 razy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29" y="1844824"/>
            <a:ext cx="2545187" cy="363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63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32656"/>
            <a:ext cx="9143999" cy="765175"/>
          </a:xfrm>
        </p:spPr>
        <p:txBody>
          <a:bodyPr/>
          <a:lstStyle/>
          <a:p>
            <a:r>
              <a:rPr lang="pl-PL" dirty="0" smtClean="0">
                <a:latin typeface="Arial Narrow" panose="020B0606020202030204" pitchFamily="34" charset="0"/>
              </a:rPr>
              <a:t>Perspektywa roku 2o2o:</a:t>
            </a:r>
            <a:br>
              <a:rPr lang="pl-PL" dirty="0" smtClean="0">
                <a:latin typeface="Arial Narrow" panose="020B060602020203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rozwój i kontynuacja </a:t>
            </a:r>
            <a:r>
              <a:rPr lang="pl-PL" smtClean="0">
                <a:solidFill>
                  <a:srgbClr val="FF0000"/>
                </a:solidFill>
                <a:latin typeface="Arial Narrow" panose="020B0606020202030204" pitchFamily="34" charset="0"/>
              </a:rPr>
              <a:t>programu PCRS?</a:t>
            </a:r>
            <a:endParaRPr 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12</a:t>
            </a:fld>
            <a:endParaRPr lang="pl-P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728639"/>
            <a:ext cx="4170720" cy="27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429000"/>
            <a:ext cx="4063379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2776"/>
            <a:ext cx="2738921" cy="182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53118"/>
            <a:ext cx="2766963" cy="184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8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484784"/>
          </a:xfrm>
        </p:spPr>
        <p:txBody>
          <a:bodyPr/>
          <a:lstStyle/>
          <a:p>
            <a:r>
              <a:rPr lang="pl-PL" dirty="0" smtClean="0">
                <a:latin typeface="Arial Narrow" panose="020B0606020202030204" pitchFamily="34" charset="0"/>
              </a:rPr>
              <a:t>Dziękuję za uwagę!  </a:t>
            </a: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124744"/>
            <a:ext cx="8964488" cy="4896544"/>
          </a:xfrm>
        </p:spPr>
        <p:txBody>
          <a:bodyPr/>
          <a:lstStyle/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13</a:t>
            </a:fld>
            <a:endParaRPr lang="pl-PL" dirty="0"/>
          </a:p>
        </p:txBody>
      </p:sp>
      <p:pic>
        <p:nvPicPr>
          <p:cNvPr id="5" name="Obraz 4" descr="_MG_0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5643"/>
            <a:ext cx="4499992" cy="234934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395854" y="2852936"/>
            <a:ext cx="3946914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sz="3600" b="1" cap="small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Stowarzyszenie „Miasta w Internecie”</a:t>
            </a:r>
          </a:p>
          <a:p>
            <a:r>
              <a:rPr lang="pl-PL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hlinkClick r:id="rId3"/>
              </a:rPr>
              <a:t>k.glomb@mwi.pl</a:t>
            </a:r>
            <a:endParaRPr lang="pl-PL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pl-PL" sz="2000" b="1" dirty="0" err="1" smtClean="0">
                <a:solidFill>
                  <a:schemeClr val="tx2"/>
                </a:solidFill>
                <a:latin typeface="Arial Narrow" panose="020B0606020202030204" pitchFamily="34" charset="0"/>
              </a:rPr>
              <a:t>j.orzel@mwi.pl</a:t>
            </a:r>
            <a:endParaRPr lang="pl-PL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+48 605 290 500</a:t>
            </a:r>
          </a:p>
          <a:p>
            <a:r>
              <a:rPr lang="pl-PL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hlinkClick r:id="rId4"/>
              </a:rPr>
              <a:t>www.facebook.com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  <a:hlinkClick r:id="rId4"/>
              </a:rPr>
              <a:t>/</a:t>
            </a:r>
            <a:r>
              <a:rPr lang="pl-PL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hlinkClick r:id="rId4"/>
              </a:rPr>
              <a:t>polskacyfrowa</a:t>
            </a:r>
            <a:endParaRPr lang="pl-PL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r>
              <a:rPr lang="pl-PL" sz="2000" b="1" dirty="0" err="1" smtClean="0">
                <a:solidFill>
                  <a:schemeClr val="tx2"/>
                </a:solidFill>
                <a:latin typeface="Arial Narrow" panose="020B0606020202030204" pitchFamily="34" charset="0"/>
                <a:hlinkClick r:id="rId5"/>
              </a:rPr>
              <a:t>www.latarnicy.pl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endParaRPr lang="pl-PL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C:\Users\Krzystof\Desktop\image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5718770"/>
            <a:ext cx="5848350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008" y="719609"/>
            <a:ext cx="8892480" cy="765175"/>
          </a:xfrm>
        </p:spPr>
        <p:txBody>
          <a:bodyPr/>
          <a:lstStyle/>
          <a:p>
            <a:r>
              <a:rPr lang="pl-PL" dirty="0" smtClean="0">
                <a:latin typeface="Arial Narrow" panose="020B0606020202030204" pitchFamily="34" charset="0"/>
              </a:rPr>
              <a:t>Trzy czwarte pokolenia 50+ w Polsce to osoby pozostające poza światem cyfrowym!</a:t>
            </a:r>
            <a:br>
              <a:rPr lang="pl-PL" dirty="0" smtClean="0">
                <a:latin typeface="Arial Narrow" panose="020B060602020203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Ma to silnie negatywny wpływ na ich sytuację społeczną, osobiste szanse rozwojowe, niezależność i budżet domowy </a:t>
            </a:r>
            <a:endParaRPr 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0" y="6408712"/>
            <a:ext cx="683568" cy="620688"/>
          </a:xfrm>
        </p:spPr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>
                <a:latin typeface="Arial Narrow" panose="020B0606020202030204" pitchFamily="34" charset="0"/>
              </a:rPr>
              <a:pPr algn="ctr">
                <a:defRPr/>
              </a:pPr>
              <a:t>2</a:t>
            </a:fld>
            <a:endParaRPr lang="pl-PL" dirty="0">
              <a:latin typeface="Arial Narrow" panose="020B0606020202030204" pitchFamily="34" charset="0"/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395536" y="2348880"/>
            <a:ext cx="5040560" cy="2016223"/>
            <a:chOff x="0" y="1844824"/>
            <a:chExt cx="4211960" cy="2139880"/>
          </a:xfrm>
        </p:grpSpPr>
        <p:sp>
          <p:nvSpPr>
            <p:cNvPr id="5" name="Prostokąt 4"/>
            <p:cNvSpPr/>
            <p:nvPr/>
          </p:nvSpPr>
          <p:spPr>
            <a:xfrm>
              <a:off x="0" y="2060848"/>
              <a:ext cx="4211960" cy="1923856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 sz="2000" u="sng" dirty="0" smtClean="0">
                <a:solidFill>
                  <a:srgbClr val="336699"/>
                </a:solidFill>
                <a:latin typeface="Arial Narrow" panose="020B0606020202030204" pitchFamily="34" charset="0"/>
              </a:endParaRPr>
            </a:p>
            <a:p>
              <a:r>
                <a:rPr lang="pl-PL" sz="2000" dirty="0" smtClean="0">
                  <a:solidFill>
                    <a:srgbClr val="336699"/>
                  </a:solidFill>
                  <a:latin typeface="Arial Narrow" panose="020B0606020202030204" pitchFamily="34" charset="0"/>
                </a:rPr>
                <a:t>Z Internetu korzysta:</a:t>
              </a:r>
            </a:p>
            <a:p>
              <a:pPr marL="342900" indent="-342900">
                <a:buClr>
                  <a:schemeClr val="tx2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55,2 proc.</a:t>
              </a:r>
              <a:r>
                <a:rPr lang="pl-PL" sz="2000" b="1" dirty="0" smtClean="0">
                  <a:solidFill>
                    <a:srgbClr val="336699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sz="2000" dirty="0" smtClean="0">
                  <a:solidFill>
                    <a:srgbClr val="336699"/>
                  </a:solidFill>
                  <a:latin typeface="Arial Narrow" panose="020B0606020202030204" pitchFamily="34" charset="0"/>
                </a:rPr>
                <a:t>osób w wieku 45-59 lata</a:t>
              </a:r>
            </a:p>
            <a:p>
              <a:pPr marL="342900" indent="-342900">
                <a:buClr>
                  <a:schemeClr val="tx2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35,5 proc. </a:t>
              </a:r>
              <a:r>
                <a:rPr lang="pl-PL" sz="2000" dirty="0" smtClean="0">
                  <a:solidFill>
                    <a:srgbClr val="336699"/>
                  </a:solidFill>
                  <a:latin typeface="Arial Narrow" panose="020B0606020202030204" pitchFamily="34" charset="0"/>
                </a:rPr>
                <a:t>osób w wieku 50-64 lata </a:t>
              </a:r>
            </a:p>
            <a:p>
              <a:pPr marL="342900" indent="-342900">
                <a:buClr>
                  <a:schemeClr val="tx2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14,1 proc. </a:t>
              </a:r>
              <a:r>
                <a:rPr lang="pl-PL" sz="2000" dirty="0" smtClean="0">
                  <a:solidFill>
                    <a:srgbClr val="336699"/>
                  </a:solidFill>
                  <a:latin typeface="Arial Narrow" panose="020B0606020202030204" pitchFamily="34" charset="0"/>
                </a:rPr>
                <a:t>osób powyżej 65 roku życia</a:t>
              </a:r>
            </a:p>
            <a:p>
              <a:pPr algn="r"/>
              <a:r>
                <a:rPr lang="pl-PL" sz="1200" dirty="0" smtClean="0">
                  <a:solidFill>
                    <a:srgbClr val="336699"/>
                  </a:solidFill>
                  <a:latin typeface="Arial Narrow" panose="020B0606020202030204" pitchFamily="34" charset="0"/>
                </a:rPr>
                <a:t>[Diagnoza społeczna, 2013]</a:t>
              </a:r>
            </a:p>
          </p:txBody>
        </p:sp>
        <p:sp>
          <p:nvSpPr>
            <p:cNvPr id="6" name="Prostokąt 5"/>
            <p:cNvSpPr/>
            <p:nvPr/>
          </p:nvSpPr>
          <p:spPr>
            <a:xfrm>
              <a:off x="0" y="1844824"/>
              <a:ext cx="3600400" cy="400110"/>
            </a:xfrm>
            <a:prstGeom prst="rect">
              <a:avLst/>
            </a:prstGeom>
            <a:solidFill>
              <a:srgbClr val="F29704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pl-PL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63 proc. </a:t>
              </a:r>
              <a:r>
                <a:rPr lang="pl-PL" sz="20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rPr>
                <a:t>Polaków to Internauci</a:t>
              </a:r>
            </a:p>
          </p:txBody>
        </p:sp>
      </p:grpSp>
      <p:sp>
        <p:nvSpPr>
          <p:cNvPr id="24" name="pole tekstowe 23"/>
          <p:cNvSpPr txBox="1"/>
          <p:nvPr/>
        </p:nvSpPr>
        <p:spPr>
          <a:xfrm>
            <a:off x="611560" y="4653136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Ponad </a:t>
            </a:r>
            <a:r>
              <a:rPr lang="pl-PL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9,5 mln </a:t>
            </a:r>
            <a:r>
              <a:rPr lang="pl-PL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Polaków to osoby pozostające poza Internetem i wyłączone z  korzystania z usług online</a:t>
            </a:r>
            <a:r>
              <a:rPr lang="pl-PL" sz="2400" b="1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pl-PL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– to jeden z najwyższych wskaźników w krajach Unii Europejskiej   </a:t>
            </a:r>
            <a:endParaRPr lang="pl-PL" sz="14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99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9569"/>
            <a:ext cx="9143999" cy="765175"/>
          </a:xfrm>
        </p:spPr>
        <p:txBody>
          <a:bodyPr/>
          <a:lstStyle/>
          <a:p>
            <a:r>
              <a:rPr lang="pl-PL" dirty="0" smtClean="0">
                <a:latin typeface="Arial Narrow" panose="020B0606020202030204" pitchFamily="34" charset="0"/>
              </a:rPr>
              <a:t>Wykluczenie cyfrowe to także negatywny</a:t>
            </a:r>
            <a:br>
              <a:rPr lang="pl-PL" dirty="0" smtClean="0">
                <a:latin typeface="Arial Narrow" panose="020B060602020203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czynnik regionalnego i lokalnego </a:t>
            </a:r>
            <a:r>
              <a:rPr lang="pl-PL" dirty="0">
                <a:solidFill>
                  <a:srgbClr val="FF0000"/>
                </a:solidFill>
                <a:latin typeface="Arial Narrow" panose="020B0606020202030204" pitchFamily="34" charset="0"/>
              </a:rPr>
              <a:t>rozwoju </a:t>
            </a: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gospodarczego </a:t>
            </a:r>
            <a:endParaRPr 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>
                <a:latin typeface="Arial Narrow" panose="020B0606020202030204" pitchFamily="34" charset="0"/>
              </a:rPr>
              <a:pPr algn="ctr">
                <a:defRPr/>
              </a:pPr>
              <a:t>3</a:t>
            </a:fld>
            <a:endParaRPr lang="pl-PL" dirty="0">
              <a:latin typeface="Arial Narrow" panose="020B0606020202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195045"/>
              </p:ext>
            </p:extLst>
          </p:nvPr>
        </p:nvGraphicFramePr>
        <p:xfrm>
          <a:off x="467544" y="1412776"/>
          <a:ext cx="8280920" cy="3960440"/>
        </p:xfrm>
        <a:graphic>
          <a:graphicData uri="http://schemas.openxmlformats.org/drawingml/2006/table">
            <a:tbl>
              <a:tblPr/>
              <a:tblGrid>
                <a:gridCol w="1954298"/>
                <a:gridCol w="1861551"/>
                <a:gridCol w="2095072"/>
                <a:gridCol w="2369999"/>
              </a:tblGrid>
              <a:tr h="7974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Obszar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Zakres</a:t>
                      </a:r>
                      <a:endParaRPr lang="pl-PL" sz="18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Szacunkowa wartość po pełnej integracji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Dodatkowe roczne korzyści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7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Zatrudnienie</a:t>
                      </a:r>
                      <a:endParaRPr lang="pl-PL" sz="18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6,2 mln osób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7,2 mln osób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12,5 mld zł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685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Płace</a:t>
                      </a:r>
                      <a:endParaRPr lang="pl-PL" sz="18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1980 zł netto miesięcznie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2080 zł netto miesięcznie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7,1 mld zł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(100 zł netto miesięcznie)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5286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Podnoszenie kwalifikacji </a:t>
                      </a:r>
                      <a:endParaRPr lang="pl-PL" sz="1600" b="1" dirty="0" smtClean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pl-PL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edukacja)</a:t>
                      </a:r>
                      <a:endParaRPr lang="pl-PL" sz="18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0,5 mln osób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0,7 mln osób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200 mln zł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777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Aktywność społeczna</a:t>
                      </a:r>
                      <a:endParaRPr lang="pl-PL" sz="18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5,6 mln osób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6,9 mln osób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1,3 mln osób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05286">
                <a:tc grid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Razem</a:t>
                      </a:r>
                      <a:r>
                        <a:rPr lang="pl-PL" sz="1400" b="1" baseline="0" dirty="0" smtClean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  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19,8 mld zł </a:t>
                      </a: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oraz </a:t>
                      </a:r>
                      <a:r>
                        <a:rPr lang="pl-PL" sz="16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1,3 mln </a:t>
                      </a:r>
                      <a:r>
                        <a:rPr lang="pl-PL" sz="1400" b="1" dirty="0">
                          <a:solidFill>
                            <a:schemeClr val="tx2"/>
                          </a:solidFill>
                          <a:latin typeface="Arial Narrow" panose="020B0606020202030204" pitchFamily="34" charset="0"/>
                          <a:ea typeface="Arial"/>
                          <a:cs typeface="Times New Roman"/>
                        </a:rPr>
                        <a:t>więcej osób aktywnych społecznie</a:t>
                      </a:r>
                      <a:endParaRPr lang="pl-PL" sz="1600" dirty="0">
                        <a:solidFill>
                          <a:schemeClr val="tx2"/>
                        </a:solidFill>
                        <a:latin typeface="Arial Narrow" panose="020B0606020202030204" pitchFamily="34" charset="0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pole tekstowe 6"/>
          <p:cNvSpPr txBox="1"/>
          <p:nvPr/>
        </p:nvSpPr>
        <p:spPr>
          <a:xfrm>
            <a:off x="7236296" y="6199420"/>
            <a:ext cx="11256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50" dirty="0" smtClean="0">
                <a:latin typeface="Arial Narrow" panose="020B0606020202030204" pitchFamily="34" charset="0"/>
              </a:rPr>
              <a:t>Źródło: </a:t>
            </a:r>
            <a:r>
              <a:rPr lang="pl-PL" sz="1050" dirty="0" err="1" smtClean="0">
                <a:latin typeface="Arial Narrow" panose="020B0606020202030204" pitchFamily="34" charset="0"/>
              </a:rPr>
              <a:t>PwC</a:t>
            </a:r>
            <a:r>
              <a:rPr lang="pl-PL" sz="1050" dirty="0" smtClean="0">
                <a:latin typeface="Arial Narrow" panose="020B0606020202030204" pitchFamily="34" charset="0"/>
              </a:rPr>
              <a:t> , 2012</a:t>
            </a:r>
            <a:endParaRPr lang="pl-PL" sz="1050" dirty="0">
              <a:latin typeface="Arial Narrow" panose="020B0606020202030204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395536" y="5601434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Pełna integracja i aktywizacja cyfrowa pokolenia 50+ oznaczałaby dodatkowe   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24 mld zł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rocznie dla budżetu państwa i gospodarstw domowych</a:t>
            </a:r>
            <a:endParaRPr lang="pl-PL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4</a:t>
            </a:fld>
            <a:endParaRPr lang="pl-PL" dirty="0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0" y="503585"/>
            <a:ext cx="9143999" cy="765175"/>
          </a:xfrm>
        </p:spPr>
        <p:txBody>
          <a:bodyPr/>
          <a:lstStyle/>
          <a:p>
            <a:r>
              <a:rPr lang="pl-PL" dirty="0" smtClean="0">
                <a:latin typeface="Arial Narrow" panose="020B0606020202030204" pitchFamily="34" charset="0"/>
              </a:rPr>
              <a:t>Wykluczenie cyfrowe Polaków 50+ stanowi niedoceniany </a:t>
            </a: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hamulec rozwoju cywilizacyjnego Polski</a:t>
            </a:r>
            <a:endParaRPr 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9" name="Grupa 8"/>
          <p:cNvGrpSpPr/>
          <p:nvPr/>
        </p:nvGrpSpPr>
        <p:grpSpPr>
          <a:xfrm>
            <a:off x="107504" y="1765265"/>
            <a:ext cx="4680520" cy="2023775"/>
            <a:chOff x="4283968" y="2296705"/>
            <a:chExt cx="4896544" cy="2023775"/>
          </a:xfrm>
        </p:grpSpPr>
        <p:sp>
          <p:nvSpPr>
            <p:cNvPr id="10" name="pole tekstowe 9"/>
            <p:cNvSpPr txBox="1"/>
            <p:nvPr/>
          </p:nvSpPr>
          <p:spPr>
            <a:xfrm>
              <a:off x="4283968" y="2296705"/>
              <a:ext cx="4896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Wkrótce </a:t>
              </a: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90 proc. </a:t>
              </a:r>
              <a:r>
                <a:rPr lang="pl-PL" sz="2000" b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zawodów będzie wymagało posiadania podstawowych umiejętności cyfrowych </a:t>
              </a:r>
              <a:r>
                <a:rPr lang="pl-PL" sz="12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[DG Enterprise and </a:t>
              </a:r>
              <a:r>
                <a:rPr lang="pl-PL" sz="1200" dirty="0" err="1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Industry</a:t>
              </a:r>
              <a:r>
                <a:rPr lang="pl-PL" sz="12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]</a:t>
              </a:r>
              <a:endParaRPr lang="pl-PL" sz="20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" name="pole tekstowe 10"/>
            <p:cNvSpPr txBox="1"/>
            <p:nvPr/>
          </p:nvSpPr>
          <p:spPr>
            <a:xfrm>
              <a:off x="4283968" y="3304817"/>
              <a:ext cx="48965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Clr>
                  <a:srgbClr val="FF0000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W Polsce pracuje zaledwie </a:t>
              </a: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29,6 proc</a:t>
              </a:r>
              <a:r>
                <a:rPr lang="pl-PL" sz="2000" b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. osób w wieku 50+. Nie pracuje ponad        </a:t>
              </a: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9 mln </a:t>
              </a:r>
              <a:r>
                <a:rPr lang="pl-PL" sz="2000" b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osób spośród 13 mln </a:t>
              </a:r>
              <a:r>
                <a:rPr lang="pl-PL" sz="11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[GUS, 2011]</a:t>
              </a:r>
              <a:endParaRPr lang="pl-PL" sz="20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pole tekstowe 11"/>
          <p:cNvSpPr txBox="1"/>
          <p:nvPr/>
        </p:nvSpPr>
        <p:spPr>
          <a:xfrm>
            <a:off x="5004048" y="2204864"/>
            <a:ext cx="3816424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Szanse pokolenia 50+ na rynku pracy są silnie powiązane z posiadaniem kompetencji cyfrowych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11561" y="436510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Aby przeciwdziałać problemowi tak znaczącej skali konieczne są </a:t>
            </a:r>
            <a:r>
              <a:rPr lang="pl-PL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systemowe, metodyczne i skoordynowane  działania na poziomie ogólnokrajowym, </a:t>
            </a:r>
            <a:r>
              <a:rPr lang="pl-PL" sz="24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nie wystarczy dofinansowanie aktywności o charakterze filantropijnym i rozproszonym </a:t>
            </a:r>
            <a:endParaRPr lang="pl-PL" sz="105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2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503585"/>
            <a:ext cx="9143999" cy="765175"/>
          </a:xfrm>
        </p:spPr>
        <p:txBody>
          <a:bodyPr/>
          <a:lstStyle/>
          <a:p>
            <a:r>
              <a:rPr lang="pl-PL" dirty="0" smtClean="0">
                <a:latin typeface="Arial Narrow" panose="020B0606020202030204" pitchFamily="34" charset="0"/>
              </a:rPr>
              <a:t>Przyczyny wykluczenia cyfrowego pokolenia 50+ są dziś inne niż sądzono jeszcze kilka lat temu </a:t>
            </a:r>
            <a:br>
              <a:rPr lang="pl-PL" dirty="0" smtClean="0">
                <a:latin typeface="Arial Narrow" panose="020B060602020203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 inne niż dotąd muszą być narzędzia przeciwdziałania </a:t>
            </a:r>
            <a:endParaRPr 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>
                <a:latin typeface="Arial Narrow" panose="020B0606020202030204" pitchFamily="34" charset="0"/>
              </a:rPr>
              <a:pPr algn="ctr">
                <a:defRPr/>
              </a:pPr>
              <a:t>5</a:t>
            </a:fld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1829435"/>
            <a:ext cx="475252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Najważniejsze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bariery </a:t>
            </a:r>
            <a:r>
              <a:rPr kumimoji="0" lang="pl-PL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pierwszego</a:t>
            </a:r>
            <a:r>
              <a:rPr kumimoji="0" lang="pl-PL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 kroku cyfrowego:</a:t>
            </a:r>
            <a:endParaRPr kumimoji="0" lang="pl-PL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Batang" pitchFamily="18" charset="-127"/>
              <a:cs typeface="Segoe U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Narrow" panose="020B0606020202030204" pitchFamily="34" charset="0"/>
              <a:ea typeface="Batang" pitchFamily="18" charset="-127"/>
              <a:cs typeface="Segoe UI" pitchFamily="34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brak osobistych motywacji, 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niechęć do zmian, redukcja aspiracji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 </a:t>
            </a: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</a:pPr>
            <a:endParaRPr lang="pl-PL" sz="1800" b="1" dirty="0">
              <a:solidFill>
                <a:schemeClr val="tx2"/>
              </a:solidFill>
              <a:latin typeface="Arial Narrow" panose="020B0606020202030204" pitchFamily="34" charset="0"/>
              <a:ea typeface="Batang" pitchFamily="18" charset="-127"/>
              <a:cs typeface="Segoe UI" pitchFamily="34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brak poczucia realnych korzyści 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wynikający</a:t>
            </a:r>
            <a:r>
              <a:rPr kumimoji="0" lang="pl-PL" sz="18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 </a:t>
            </a:r>
            <a:r>
              <a:rPr kumimoji="0" lang="pl-PL" sz="180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z </a:t>
            </a:r>
            <a:r>
              <a:rPr lang="pl-PL" sz="1800" dirty="0" smtClean="0">
                <a:solidFill>
                  <a:schemeClr val="tx2"/>
                </a:solidFill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utrudnionego dostępu do wiedzy </a:t>
            </a:r>
            <a:r>
              <a:rPr kumimoji="0" lang="pl-PL" sz="180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(wieś, grupy wykluczenia społecznego, ograniczona mobilność)  </a:t>
            </a:r>
            <a:endParaRPr lang="pl-PL" sz="1800" dirty="0">
              <a:solidFill>
                <a:schemeClr val="tx2"/>
              </a:solidFill>
              <a:latin typeface="Arial Narrow" panose="020B0606020202030204" pitchFamily="34" charset="0"/>
              <a:ea typeface="Batang" pitchFamily="18" charset="-127"/>
              <a:cs typeface="Segoe UI" pitchFamily="34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</a:pPr>
            <a:endParaRPr kumimoji="0" lang="pl-PL" sz="1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Batang" pitchFamily="18" charset="-127"/>
              <a:cs typeface="Segoe UI" pitchFamily="34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obawa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(strach, uprzedzenia)</a:t>
            </a: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 przed nowymi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, nieznanymi rozwiązaniami technicznymi</a:t>
            </a: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</a:pPr>
            <a:endParaRPr lang="pl-PL" sz="1800" dirty="0">
              <a:solidFill>
                <a:schemeClr val="tx2"/>
              </a:solidFill>
              <a:latin typeface="Arial Narrow" panose="020B0606020202030204" pitchFamily="34" charset="0"/>
              <a:ea typeface="Batang" pitchFamily="18" charset="-127"/>
              <a:cs typeface="Segoe UI" pitchFamily="34" charset="0"/>
            </a:endParaRPr>
          </a:p>
          <a:p>
            <a:pPr marL="358775" marR="0" lvl="0" indent="-3587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Ü"/>
            </a:pPr>
            <a:r>
              <a:rPr kumimoji="0" lang="pl-PL" sz="18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deficyt kompetencji do korzystania z Internetu </a:t>
            </a:r>
            <a:r>
              <a:rPr kumimoji="0" lang="pl-PL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Batang" pitchFamily="18" charset="-127"/>
                <a:cs typeface="Segoe UI" pitchFamily="34" charset="0"/>
              </a:rPr>
              <a:t>– deficyt wiedzy i umiejętności praktycznych.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148064" y="2229832"/>
            <a:ext cx="3816424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Najważniejszą barierą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nie są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dziś: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ani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brak lub utrudnienia                   w fizycznym dostępie do Internetu,</a:t>
            </a:r>
          </a:p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ani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wysoka cena usługi dostępowej.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148064" y="4581128"/>
            <a:ext cx="3816424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Dominującą barierę cyfrowej integracji tworzą 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czynniki psychospołeczne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- podobnie jak w przypadku wykluczenia społecznego </a:t>
            </a:r>
          </a:p>
        </p:txBody>
      </p:sp>
      <p:sp>
        <p:nvSpPr>
          <p:cNvPr id="9" name="Strzałka w prawo 8"/>
          <p:cNvSpPr/>
          <p:nvPr/>
        </p:nvSpPr>
        <p:spPr bwMode="auto">
          <a:xfrm rot="5400000">
            <a:off x="6730882" y="3859940"/>
            <a:ext cx="504305" cy="362506"/>
          </a:xfrm>
          <a:prstGeom prst="rightArrow">
            <a:avLst/>
          </a:prstGeom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7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-36512" y="719609"/>
            <a:ext cx="9143999" cy="7651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l-PL" dirty="0" smtClean="0">
                <a:latin typeface="Arial Narrow" panose="020B0606020202030204" pitchFamily="34" charset="0"/>
              </a:rPr>
              <a:t>W latach 2012-2014 w ramach </a:t>
            </a:r>
            <a:r>
              <a:rPr lang="pl-PL" i="1" dirty="0" smtClean="0">
                <a:latin typeface="Arial Narrow" panose="020B0606020202030204" pitchFamily="34" charset="0"/>
              </a:rPr>
              <a:t>Projektu systemowego – działania na rzecz rozwoju dostępu do szerokopasmowego Internetu </a:t>
            </a:r>
            <a:r>
              <a:rPr lang="pl-PL" dirty="0" smtClean="0">
                <a:latin typeface="Arial Narrow" panose="020B0606020202030204" pitchFamily="34" charset="0"/>
              </a:rPr>
              <a:t>zbudowano </a:t>
            </a:r>
            <a:br>
              <a:rPr lang="pl-PL" dirty="0" smtClean="0">
                <a:latin typeface="Arial Narrow" panose="020B060602020203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system aktywizacji cyfrowej pokolenia 50+</a:t>
            </a:r>
            <a:endParaRPr 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6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1072229" y="4363074"/>
            <a:ext cx="2563667" cy="1730222"/>
            <a:chOff x="467544" y="4197572"/>
            <a:chExt cx="2563667" cy="1730222"/>
          </a:xfrm>
        </p:grpSpPr>
        <p:pic>
          <p:nvPicPr>
            <p:cNvPr id="10" name="Obraz 9" descr="logo_mac_w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44" y="4197572"/>
              <a:ext cx="2563667" cy="1247652"/>
            </a:xfrm>
            <a:prstGeom prst="rect">
              <a:avLst/>
            </a:prstGeom>
          </p:spPr>
        </p:pic>
        <p:sp>
          <p:nvSpPr>
            <p:cNvPr id="12" name="pole tekstowe 11"/>
            <p:cNvSpPr txBox="1"/>
            <p:nvPr/>
          </p:nvSpPr>
          <p:spPr>
            <a:xfrm>
              <a:off x="899592" y="5589240"/>
              <a:ext cx="1476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1600" b="1" dirty="0" smtClean="0">
                  <a:solidFill>
                    <a:schemeClr val="tx2"/>
                  </a:solidFill>
                  <a:latin typeface="Candara" pitchFamily="34" charset="0"/>
                </a:rPr>
                <a:t>Lider projektu</a:t>
              </a:r>
              <a:r>
                <a:rPr lang="pl-PL" sz="1600" b="1" dirty="0" smtClean="0">
                  <a:latin typeface="Candara" pitchFamily="34" charset="0"/>
                </a:rPr>
                <a:t> </a:t>
              </a:r>
              <a:endParaRPr lang="pl-PL" sz="800" b="1" dirty="0">
                <a:latin typeface="Candara" pitchFamily="34" charset="0"/>
              </a:endParaRPr>
            </a:p>
          </p:txBody>
        </p:sp>
      </p:grpSp>
      <p:grpSp>
        <p:nvGrpSpPr>
          <p:cNvPr id="3" name="Grupa 2"/>
          <p:cNvGrpSpPr/>
          <p:nvPr/>
        </p:nvGrpSpPr>
        <p:grpSpPr>
          <a:xfrm>
            <a:off x="6024564" y="4234070"/>
            <a:ext cx="1778051" cy="2116481"/>
            <a:chOff x="5911424" y="4098765"/>
            <a:chExt cx="1778051" cy="2116481"/>
          </a:xfrm>
        </p:grpSpPr>
        <p:pic>
          <p:nvPicPr>
            <p:cNvPr id="11" name="Obraz 10" descr="SMWI logo '08.bmp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152" y="4098765"/>
              <a:ext cx="1524003" cy="1490475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/>
          </p:nvSpPr>
          <p:spPr>
            <a:xfrm>
              <a:off x="5911424" y="5661248"/>
              <a:ext cx="177805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1500" b="1" dirty="0" smtClean="0">
                  <a:solidFill>
                    <a:schemeClr val="tx2"/>
                  </a:solidFill>
                  <a:latin typeface="Candara" pitchFamily="34" charset="0"/>
                </a:rPr>
                <a:t>Partner projektu </a:t>
              </a:r>
            </a:p>
            <a:p>
              <a:pPr algn="ctr"/>
              <a:r>
                <a:rPr lang="pl-PL" sz="1500" b="1" dirty="0" smtClean="0">
                  <a:solidFill>
                    <a:schemeClr val="tx2"/>
                  </a:solidFill>
                  <a:latin typeface="Candara" pitchFamily="34" charset="0"/>
                </a:rPr>
                <a:t>i operator systemu </a:t>
              </a:r>
              <a:endParaRPr lang="pl-PL" sz="1500" b="1" dirty="0">
                <a:solidFill>
                  <a:schemeClr val="tx2"/>
                </a:solidFill>
                <a:latin typeface="Candara" pitchFamily="34" charset="0"/>
              </a:endParaRPr>
            </a:p>
          </p:txBody>
        </p:sp>
      </p:grp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 descr="C:\Users\Krzystof\Desktop\Obraz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76872"/>
            <a:ext cx="5040560" cy="14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24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9569"/>
            <a:ext cx="9143999" cy="765175"/>
          </a:xfrm>
        </p:spPr>
        <p:txBody>
          <a:bodyPr/>
          <a:lstStyle/>
          <a:p>
            <a:r>
              <a:rPr lang="pl-PL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POLSKA CYFROWA RÓWNYCH SZANS </a:t>
            </a:r>
            <a:r>
              <a:rPr lang="pl-PL" dirty="0" smtClean="0">
                <a:latin typeface="Arial Narrow" panose="020B0606020202030204" pitchFamily="34" charset="0"/>
              </a:rPr>
              <a:t/>
            </a:r>
            <a:br>
              <a:rPr lang="pl-PL" dirty="0" smtClean="0">
                <a:latin typeface="Arial Narrow" panose="020B0606020202030204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- system aktywizacji cyfrowej pokolenia 50+</a:t>
            </a:r>
            <a:endParaRPr lang="pl-PL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>
          <a:xfrm>
            <a:off x="0" y="6264696"/>
            <a:ext cx="683568" cy="620688"/>
          </a:xfrm>
        </p:spPr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7</a:t>
            </a:fld>
            <a:endParaRPr lang="pl-PL" dirty="0"/>
          </a:p>
        </p:txBody>
      </p:sp>
      <p:pic>
        <p:nvPicPr>
          <p:cNvPr id="5" name="Obraz 4" descr="PCRS_button_kwadr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92" y="2016224"/>
            <a:ext cx="3132932" cy="3132932"/>
          </a:xfrm>
          <a:prstGeom prst="rect">
            <a:avLst/>
          </a:prstGeom>
        </p:spPr>
      </p:pic>
      <p:grpSp>
        <p:nvGrpSpPr>
          <p:cNvPr id="18" name="Grupa 17"/>
          <p:cNvGrpSpPr/>
          <p:nvPr/>
        </p:nvGrpSpPr>
        <p:grpSpPr>
          <a:xfrm>
            <a:off x="3131840" y="1486614"/>
            <a:ext cx="5832647" cy="4822706"/>
            <a:chOff x="3131840" y="1371054"/>
            <a:chExt cx="5832647" cy="4822706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131840" y="2537609"/>
              <a:ext cx="5832647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buClr>
                  <a:schemeClr val="tx2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Przeszkolono ponad 2800 osób w metodyce Latarników Polski Cyfrowej w 2012r.</a:t>
              </a:r>
              <a:r>
                <a:rPr lang="pl-PL" sz="24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– lokalnych liderów animatorów</a:t>
              </a:r>
              <a:r>
                <a:rPr lang="pl-PL" sz="1600" b="1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,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 działających w lokalnych środowiskach, na zasadzie wolontariatu </a:t>
              </a:r>
              <a:endParaRPr lang="pl-PL" sz="12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3131842" y="3933056"/>
              <a:ext cx="572312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buClr>
                  <a:schemeClr val="tx2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Powstało Krajowe Centrum Kompetencji</a:t>
              </a:r>
              <a:r>
                <a:rPr lang="pl-PL" sz="200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 </a:t>
              </a: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Cyfrowych 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wyposażone w odpowiednią </a:t>
              </a:r>
              <a:r>
                <a:rPr lang="pl-PL" sz="16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infrastrukturę techniczną, 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rozwijające portal</a:t>
              </a:r>
              <a:r>
                <a:rPr lang="pl-PL" sz="16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, 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posiadające zespół </a:t>
              </a:r>
              <a:r>
                <a:rPr lang="pl-PL" sz="16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badawczy oraz ekspertów wspomagających działania 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latarników, prowadzące badania naukowe </a:t>
              </a:r>
              <a:endParaRPr lang="pl-PL" sz="12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pole tekstowe 9"/>
            <p:cNvSpPr txBox="1"/>
            <p:nvPr/>
          </p:nvSpPr>
          <p:spPr>
            <a:xfrm>
              <a:off x="3131842" y="5301208"/>
              <a:ext cx="57231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buClr>
                  <a:schemeClr val="tx2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Latarnicy realizują ‚programy działań lokalnych’ 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– wsparcie 305 najlepszych programów realizowanych przez Latarników grantami w okresie styczeń 2013 – czerwiec 2015r. </a:t>
              </a:r>
              <a:endParaRPr lang="pl-PL" sz="1200" dirty="0">
                <a:solidFill>
                  <a:schemeClr val="tx2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7" name="pole tekstowe 16"/>
            <p:cNvSpPr txBox="1"/>
            <p:nvPr/>
          </p:nvSpPr>
          <p:spPr>
            <a:xfrm>
              <a:off x="3131842" y="1371054"/>
              <a:ext cx="572312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lvl="0" indent="-342900" algn="just">
                <a:buClr>
                  <a:schemeClr val="tx2"/>
                </a:buClr>
                <a:buFont typeface="Wingdings" panose="05000000000000000000" pitchFamily="2" charset="2"/>
                <a:buChar char="Ü"/>
              </a:pPr>
              <a:r>
                <a:rPr lang="pl-PL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Opracowano  metodykę aktywizacji cyfrowej dorosłych </a:t>
              </a:r>
              <a:r>
                <a:rPr lang="pl-PL" sz="20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- 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skutkującą </a:t>
              </a:r>
              <a:r>
                <a:rPr lang="pl-PL" sz="1600" dirty="0">
                  <a:solidFill>
                    <a:schemeClr val="tx2"/>
                  </a:solidFill>
                  <a:latin typeface="Arial Narrow" panose="020B0606020202030204" pitchFamily="34" charset="0"/>
                </a:rPr>
                <a:t>z</a:t>
              </a:r>
              <a:r>
                <a:rPr lang="pl-PL" sz="1600" dirty="0" smtClean="0">
                  <a:solidFill>
                    <a:schemeClr val="tx2"/>
                  </a:solidFill>
                  <a:latin typeface="Arial Narrow" panose="020B0606020202030204" pitchFamily="34" charset="0"/>
                </a:rPr>
                <a:t>mianą postaw pokolenia 50+ w stosunku do świata cyfrowego, wpływającą także na aktywizację społeczną</a:t>
              </a:r>
              <a:endParaRPr lang="pl-PL" sz="1200" dirty="0">
                <a:solidFill>
                  <a:srgbClr val="336699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7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359569"/>
            <a:ext cx="9143999" cy="765175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 </a:t>
            </a:r>
            <a:r>
              <a:rPr lang="pl-PL" dirty="0">
                <a:solidFill>
                  <a:srgbClr val="FF0000"/>
                </a:solidFill>
                <a:latin typeface="Arial Narrow" panose="020B0606020202030204" pitchFamily="34" charset="0"/>
              </a:rPr>
              <a:t>element systemu PCRS</a:t>
            </a:r>
            <a:r>
              <a:rPr lang="pl-PL" dirty="0">
                <a:latin typeface="Arial Narrow" panose="020B0606020202030204" pitchFamily="34" charset="0"/>
              </a:rPr>
              <a:t>: </a:t>
            </a:r>
            <a:br>
              <a:rPr lang="pl-PL" dirty="0">
                <a:latin typeface="Arial Narrow" panose="020B0606020202030204" pitchFamily="34" charset="0"/>
              </a:rPr>
            </a:br>
            <a:r>
              <a:rPr lang="pl-PL" dirty="0" smtClean="0">
                <a:latin typeface="Arial Narrow" panose="020B0606020202030204" pitchFamily="34" charset="0"/>
              </a:rPr>
              <a:t>nowoczesna metoda aktywizacji cyfrowej dorosłych 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2374113" cy="288032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/>
              <a:pPr algn="ctr">
                <a:defRPr/>
              </a:pPr>
              <a:t>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736304" y="1556792"/>
            <a:ext cx="62281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Metoda motywacji, inspiracji i aktywizacji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pokolenia 50+ do samodzielnego korzystania z zasobów Internetu, komunikacji elektronicznej</a:t>
            </a:r>
            <a:r>
              <a:rPr lang="pl-PL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, w tym usług 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publicznych online oraz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integracji społecznej </a:t>
            </a:r>
            <a:endParaRPr lang="pl-PL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7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Zajęcia prowadzone są w miejscach dostępnych dla osób 50+ - Latarnicy są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mobilni, dostosowują się do uwarunkowań potencjalnych uczestników </a:t>
            </a:r>
            <a:endParaRPr lang="pl-PL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7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000" b="1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Ukierunkowanie na zapoznawanie z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realnymi, praktycznymi, wymiernymi korzyściami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z cyfrowego świata –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zajęcia są bezpłatne </a:t>
            </a:r>
            <a:endParaRPr lang="pl-PL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lnSpc>
                <a:spcPct val="70000"/>
              </a:lnSpc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Latarnicy dysponują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bezpłatnymi zasobami bazy wiedzy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w portalu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  <a:hlinkClick r:id="rId3"/>
              </a:rPr>
              <a:t>www.latarnicy.pl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(filmy edukacyjne i promocyjne, poradniki, scenariusze zajęć i inne )</a:t>
            </a: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342900" indent="-342900" algn="just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pl-PL" sz="20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44016" y="4656038"/>
            <a:ext cx="262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i="1" dirty="0" smtClean="0">
                <a:solidFill>
                  <a:schemeClr val="tx2"/>
                </a:solidFill>
                <a:latin typeface="Corbel" pitchFamily="34" charset="0"/>
              </a:rPr>
              <a:t>Niezbędnik Internauty  </a:t>
            </a:r>
          </a:p>
          <a:p>
            <a:pPr algn="ctr"/>
            <a:r>
              <a:rPr lang="pl-PL" sz="1600" b="1" dirty="0" smtClean="0">
                <a:solidFill>
                  <a:schemeClr val="tx2"/>
                </a:solidFill>
                <a:latin typeface="Corbel" pitchFamily="34" charset="0"/>
              </a:rPr>
              <a:t>- podręcznik metody prowadzenia działalności przez Latarnika </a:t>
            </a:r>
            <a:endParaRPr lang="pl-PL" b="1" dirty="0">
              <a:solidFill>
                <a:schemeClr val="tx2"/>
              </a:solidFill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3999" cy="765175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II element systemu PCRS</a:t>
            </a:r>
            <a:r>
              <a:rPr lang="pl-PL" dirty="0" smtClean="0">
                <a:latin typeface="Arial Narrow" panose="020B0606020202030204" pitchFamily="34" charset="0"/>
              </a:rPr>
              <a:t>: </a:t>
            </a:r>
            <a:br>
              <a:rPr lang="pl-PL" dirty="0" smtClean="0">
                <a:latin typeface="Arial Narrow" panose="020B0606020202030204" pitchFamily="34" charset="0"/>
              </a:rPr>
            </a:br>
            <a:r>
              <a:rPr lang="pl-PL" dirty="0" smtClean="0">
                <a:latin typeface="Arial Narrow" panose="020B0606020202030204" pitchFamily="34" charset="0"/>
              </a:rPr>
              <a:t>największa w Polsce sieć wolontariatu edukacyjnego</a:t>
            </a:r>
            <a:endParaRPr lang="pl-PL" dirty="0">
              <a:latin typeface="Arial Narrow" panose="020B0606020202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0040" y="1556792"/>
            <a:ext cx="8460432" cy="5184576"/>
          </a:xfrm>
        </p:spPr>
        <p:txBody>
          <a:bodyPr/>
          <a:lstStyle/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Latarnicy wyzwalają wielki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kapitał społeczny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 którego niedobór jest jednym                       z najważniejszych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deficytów rozwojowych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Polski – ich praca jest doceniana przez samorządowców, często przełamuje syndrom niemożności  porozumienia się na poziomie lokalnym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l-PL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865438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Aktywni latarnicy (wspierani przez SMWI)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oddolnie                                               budują mikroprojekty </a:t>
            </a:r>
            <a:r>
              <a:rPr lang="pl-PL" sz="2000" b="1" dirty="0">
                <a:solidFill>
                  <a:schemeClr val="tx2"/>
                </a:solidFill>
                <a:latin typeface="Arial Narrow" panose="020B0606020202030204" pitchFamily="34" charset="0"/>
              </a:rPr>
              <a:t>– integrują społecznie, budują mosty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międzypokoleniowe – element cyfrowy staje się częścią  ważnych społecznie projektów senioralnych   </a:t>
            </a:r>
          </a:p>
          <a:p>
            <a:pPr marL="2865438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pl-PL" sz="20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2865438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Latarnicy działają aktywnie na rzecz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aktywizacji zawodowej osób w wieku przedemerytalnym,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ale także tworzą ścisłe alianse z </a:t>
            </a:r>
            <a:r>
              <a:rPr lang="pl-PL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Uniwersytetami Trzeciego Wieku </a:t>
            </a:r>
            <a:r>
              <a:rPr lang="pl-PL" sz="20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(np. Legionowo, Kraków)</a:t>
            </a:r>
          </a:p>
          <a:p>
            <a:pPr marL="187325" indent="-187325" algn="just">
              <a:buClr>
                <a:srgbClr val="FF0000"/>
              </a:buClr>
              <a:buNone/>
            </a:pPr>
            <a:endParaRPr lang="pl-PL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187325" indent="-187325" algn="just">
              <a:buClr>
                <a:srgbClr val="FF0000"/>
              </a:buClr>
              <a:buNone/>
            </a:pPr>
            <a:endParaRPr lang="pl-PL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>
              <a:defRPr/>
            </a:pPr>
            <a:fld id="{7D3967B9-EEEE-4291-8712-879F1747807D}" type="slidenum">
              <a:rPr lang="pl-PL" smtClean="0">
                <a:latin typeface="Arial Narrow" panose="020B0606020202030204" pitchFamily="34" charset="0"/>
              </a:rPr>
              <a:pPr algn="ctr">
                <a:defRPr/>
              </a:pPr>
              <a:t>9</a:t>
            </a:fld>
            <a:endParaRPr lang="pl-PL" dirty="0">
              <a:latin typeface="Arial Narrow" panose="020B0606020202030204" pitchFamily="34" charset="0"/>
            </a:endParaRPr>
          </a:p>
        </p:txBody>
      </p:sp>
      <p:pic>
        <p:nvPicPr>
          <p:cNvPr id="9" name="Obraz 8" descr="przeszkoleni_2012-10-12_mał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892" y="2996952"/>
            <a:ext cx="251848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jekt domyślny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5875" cap="flat" cmpd="sng" algn="ctr">
          <a:solidFill>
            <a:schemeClr val="accent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DDDDDD"/>
            </a:gs>
            <a:gs pos="100000">
              <a:srgbClr val="FFFFFF"/>
            </a:gs>
          </a:gsLst>
          <a:lin ang="0" scaled="1"/>
        </a:gra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>
            <a:latin typeface="Corbel" pitchFamily="34" charset="0"/>
          </a:defRPr>
        </a:defPPr>
      </a:lstStyle>
    </a:tx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11366</TotalTime>
  <Words>917</Words>
  <Application>Microsoft Office PowerPoint</Application>
  <PresentationFormat>Pokaz na ekranie (4:3)</PresentationFormat>
  <Paragraphs>127</Paragraphs>
  <Slides>13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Projekt domyślny</vt:lpstr>
      <vt:lpstr> Polska Cyfrowa Równych Szans  na podst. K. Głomb    </vt:lpstr>
      <vt:lpstr>Trzy czwarte pokolenia 50+ w Polsce to osoby pozostające poza światem cyfrowym! Ma to silnie negatywny wpływ na ich sytuację społeczną, osobiste szanse rozwojowe, niezależność i budżet domowy </vt:lpstr>
      <vt:lpstr>Wykluczenie cyfrowe to także negatywny czynnik regionalnego i lokalnego rozwoju gospodarczego </vt:lpstr>
      <vt:lpstr>Wykluczenie cyfrowe Polaków 50+ stanowi niedoceniany hamulec rozwoju cywilizacyjnego Polski</vt:lpstr>
      <vt:lpstr>Przyczyny wykluczenia cyfrowego pokolenia 50+ są dziś inne niż sądzono jeszcze kilka lat temu  - inne niż dotąd muszą być narzędzia przeciwdziałania </vt:lpstr>
      <vt:lpstr>W latach 2012-2014 w ramach Projektu systemowego – działania na rzecz rozwoju dostępu do szerokopasmowego Internetu zbudowano  system aktywizacji cyfrowej pokolenia 50+</vt:lpstr>
      <vt:lpstr>POLSKA CYFROWA RÓWNYCH SZANS  - system aktywizacji cyfrowej pokolenia 50+</vt:lpstr>
      <vt:lpstr>I element systemu PCRS:  nowoczesna metoda aktywizacji cyfrowej dorosłych </vt:lpstr>
      <vt:lpstr>II element systemu PCRS:  największa w Polsce sieć wolontariatu edukacyjnego</vt:lpstr>
      <vt:lpstr>III element systemu PCRS:  Krajowe Centrum Kompetencji Cyfrowych w Tarnowie</vt:lpstr>
      <vt:lpstr>PCRS znajduje się w zaawansowanym stadium realizacji     Efekty są już widoczne i potwierdzone badaniami </vt:lpstr>
      <vt:lpstr>Perspektywa roku 2o2o: rozwój i kontynuacja programu PCRS?</vt:lpstr>
      <vt:lpstr>Dziękuję za uwagę!  </vt:lpstr>
    </vt:vector>
  </TitlesOfParts>
  <Company>SMWI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SMWI</dc:title>
  <dc:creator>Aneta Złotnicka</dc:creator>
  <cp:lastModifiedBy>Monika Foremniak</cp:lastModifiedBy>
  <cp:revision>863</cp:revision>
  <dcterms:created xsi:type="dcterms:W3CDTF">2004-05-28T09:31:32Z</dcterms:created>
  <dcterms:modified xsi:type="dcterms:W3CDTF">2014-12-03T10:32:34Z</dcterms:modified>
</cp:coreProperties>
</file>