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22F72B-0128-4F62-B513-AD3719BF9F69}" type="datetime1">
              <a:rPr lang="pl-PL" smtClean="0"/>
              <a:pPr/>
              <a:t>2014-12-03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>
                <a:solidFill>
                  <a:srgbClr val="2DA2BF">
                    <a:tint val="20000"/>
                  </a:srgbClr>
                </a:solidFill>
              </a:rPr>
              <a:t>Tours, seminarium francusko-polskie, maj 2013</a:t>
            </a:r>
            <a:endParaRPr lang="pl-PL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DFC88-18A0-4606-8B60-CAC53D7088B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513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19AED-9973-4C42-B169-F9BB861C098E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6728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3FAA1-9906-429B-B7E6-717905C1D4EE}" type="datetime1">
              <a:rPr lang="pl-PL" smtClean="0">
                <a:solidFill>
                  <a:prstClr val="white"/>
                </a:solidFill>
              </a:rPr>
              <a:pPr/>
              <a:t>2014-12-03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white"/>
                </a:solidFill>
              </a:rPr>
              <a:t>Tours, seminarium francusko-polskie, maj 2013</a:t>
            </a: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5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CEA75-956F-451C-9E3E-2DAEEED58F2D}" type="datetime1">
              <a:rPr lang="pl-PL" smtClean="0">
                <a:solidFill>
                  <a:prstClr val="white"/>
                </a:solidFill>
              </a:rPr>
              <a:pPr/>
              <a:t>2014-12-03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white"/>
                </a:solidFill>
              </a:rPr>
              <a:t>Tours, seminarium francusko-polskie, maj 2013</a:t>
            </a:r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8633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5C20B0-BE39-44BE-999D-FD66C589434D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8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2B799-DE3E-46BD-B2CC-BCA7EE3C28FA}" type="datetime1">
              <a:rPr lang="pl-PL" smtClean="0">
                <a:solidFill>
                  <a:prstClr val="white"/>
                </a:solidFill>
              </a:rPr>
              <a:pPr/>
              <a:t>2014-12-03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white"/>
                </a:solidFill>
              </a:rPr>
              <a:t>Tours, seminarium francusko-polskie, maj 2013</a:t>
            </a: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2629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90A511-8F1E-4C27-B528-062E5604BD1A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2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7A82AD-1B83-4251-9BB4-FA0F8E5291D2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5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8BA596-4739-42BC-AD0C-29B68733D2C4}" type="datetime1">
              <a:rPr lang="pl-PL" smtClean="0">
                <a:solidFill>
                  <a:prstClr val="white"/>
                </a:solidFill>
              </a:rPr>
              <a:pPr/>
              <a:t>2014-12-03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>
                <a:solidFill>
                  <a:prstClr val="white"/>
                </a:solidFill>
              </a:rPr>
              <a:t>Tours, seminarium francusko-polskie, maj 2013</a:t>
            </a:r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DFC88-18A0-4606-8B60-CAC53D7088BE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11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AE2C-B37A-4F08-9A77-6423437E3E28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69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EF93D-245B-4BCC-A711-4E9370B4DF57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752D3F-B7E1-4460-88B7-F29B4C9C9910}" type="datetime1">
              <a:rPr lang="pl-PL" smtClean="0">
                <a:solidFill>
                  <a:prstClr val="black"/>
                </a:solidFill>
              </a:rPr>
              <a:pPr/>
              <a:t>2014-12-03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>
                <a:solidFill>
                  <a:prstClr val="black"/>
                </a:solidFill>
              </a:rPr>
              <a:t>Tours, seminarium francusko-polskie, maj 2013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DFC88-18A0-4606-8B60-CAC53D7088B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3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Wsparcie osób starszych w środowisku zamieszkania </a:t>
            </a:r>
            <a:br>
              <a:rPr lang="pl-PL" dirty="0"/>
            </a:br>
            <a:r>
              <a:rPr lang="pl-PL" dirty="0"/>
              <a:t>na przykładzie Francji 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r Aleksandra Zubrzycka-Czarnecka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0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Dostosowanie mieszkania do potrzeb seniorów</a:t>
            </a:r>
            <a:r>
              <a:rPr lang="pl-PL" dirty="0"/>
              <a:t> jest też wspierane (subwencje i ulgi podatkowe z tytułu remontu) ze środków Krajowej Agencji na rzecz Poprawy Warunków Mieszkaniowych (ANAH</a:t>
            </a:r>
            <a:r>
              <a:rPr lang="pl-PL" dirty="0" smtClean="0"/>
              <a:t>)</a:t>
            </a:r>
          </a:p>
          <a:p>
            <a:r>
              <a:rPr lang="pl-PL" dirty="0"/>
              <a:t>Interesującym rozwiązaniem jest utworzenie w 2008 r. </a:t>
            </a:r>
            <a:r>
              <a:rPr lang="pl-PL" b="1" dirty="0"/>
              <a:t>bezpłatnego, alarmowego numeru telefonicznego 3977 dla osób starszych oraz osób niepełnosprawnych, będących ofiarami przemocy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</a:t>
            </a:r>
            <a:r>
              <a:rPr lang="pl-PL" dirty="0"/>
              <a:t>	Inne rozwiązania</a:t>
            </a:r>
          </a:p>
        </p:txBody>
      </p:sp>
    </p:spTree>
    <p:extLst>
      <p:ext uri="{BB962C8B-B14F-4D97-AF65-F5344CB8AC3E}">
        <p14:creationId xmlns:p14="http://schemas.microsoft.com/office/powerpoint/2010/main" val="39178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We Francji zagadnienia związane ze starzeniem się populacji stanowią </a:t>
            </a:r>
            <a:r>
              <a:rPr lang="pl-PL" b="1" dirty="0"/>
              <a:t>jeden z głównych obszarów polityki </a:t>
            </a:r>
            <a:r>
              <a:rPr lang="pl-PL" b="1" dirty="0" smtClean="0"/>
              <a:t>społecznej</a:t>
            </a:r>
            <a:endParaRPr lang="pl-PL" b="1" dirty="0"/>
          </a:p>
          <a:p>
            <a:r>
              <a:rPr lang="pl-PL" dirty="0"/>
              <a:t>Ostatnie lata wskazują jednak na </a:t>
            </a:r>
            <a:r>
              <a:rPr lang="pl-PL" b="1" dirty="0"/>
              <a:t>potrzebę skierowania większych środków finansowych</a:t>
            </a:r>
            <a:r>
              <a:rPr lang="pl-PL" dirty="0"/>
              <a:t> do osób starszych (celem jest poprawienie ich zdolności popytowych) oraz do instytucji pobytu stałego (celem jest poprawienie jakości świadczonych usług).</a:t>
            </a:r>
          </a:p>
          <a:p>
            <a:r>
              <a:rPr lang="pl-PL" dirty="0"/>
              <a:t>Warto zauważyć, że coraz większą rolę w zaspokajaniu potrzeb seniorów i ich rodzin odgrywają </a:t>
            </a:r>
            <a:r>
              <a:rPr lang="pl-PL" b="1" dirty="0"/>
              <a:t>organizacje trzeciego sektora</a:t>
            </a:r>
            <a:r>
              <a:rPr lang="pl-PL" dirty="0"/>
              <a:t>. Ich znaczenie przejawia się przede wszystkim we wskazywaniu rozwiązań innowacyjnych, uzupełniających dotychczas podejmowane działania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</a:t>
            </a:r>
          </a:p>
        </p:txBody>
      </p:sp>
    </p:spTree>
    <p:extLst>
      <p:ext uri="{BB962C8B-B14F-4D97-AF65-F5344CB8AC3E}">
        <p14:creationId xmlns:p14="http://schemas.microsoft.com/office/powerpoint/2010/main" val="31302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518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sz="4400" dirty="0" smtClean="0"/>
          </a:p>
          <a:p>
            <a:pPr marL="0" indent="0" algn="ctr">
              <a:buNone/>
            </a:pPr>
            <a:endParaRPr lang="pl-PL" sz="4400" dirty="0"/>
          </a:p>
          <a:p>
            <a:pPr marL="0" indent="0" algn="ctr">
              <a:buNone/>
            </a:pPr>
            <a:endParaRPr lang="pl-PL" sz="4400" dirty="0" smtClean="0"/>
          </a:p>
          <a:p>
            <a:pPr marL="0" indent="0" algn="ctr">
              <a:buNone/>
            </a:pPr>
            <a:r>
              <a:rPr lang="pl-PL" sz="4400" dirty="0" smtClean="0"/>
              <a:t>Dziękuję za uwagę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sz="2200" dirty="0" smtClean="0"/>
              <a:t>Kontakt:</a:t>
            </a:r>
          </a:p>
          <a:p>
            <a:pPr marL="0" indent="0" algn="r">
              <a:buNone/>
            </a:pPr>
            <a:r>
              <a:rPr lang="pl-PL" sz="2200" dirty="0"/>
              <a:t>d</a:t>
            </a:r>
            <a:r>
              <a:rPr lang="pl-PL" sz="2200" dirty="0" smtClean="0"/>
              <a:t>r Aleksandra </a:t>
            </a:r>
            <a:r>
              <a:rPr lang="pl-PL" sz="2200" dirty="0" err="1" smtClean="0"/>
              <a:t>Zubrzycka-Czarnecka</a:t>
            </a:r>
            <a:endParaRPr lang="pl-PL" sz="2200" dirty="0" smtClean="0"/>
          </a:p>
          <a:p>
            <a:pPr marL="0" indent="0" algn="r">
              <a:buNone/>
            </a:pPr>
            <a:r>
              <a:rPr lang="pl-PL" sz="2200" dirty="0" smtClean="0"/>
              <a:t>Instytut Polityki Społecznej UW</a:t>
            </a:r>
          </a:p>
          <a:p>
            <a:pPr marL="0" indent="0" algn="r">
              <a:buNone/>
            </a:pPr>
            <a:r>
              <a:rPr lang="pl-PL" sz="2200" dirty="0"/>
              <a:t>a</a:t>
            </a:r>
            <a:r>
              <a:rPr lang="pl-PL" sz="2200" dirty="0" smtClean="0"/>
              <a:t>.zubrzycka@uw.edu.pl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2013 r. osoby w wieku 65 lat i więcej stanowiły 17,5% społeczeństwa </a:t>
            </a:r>
            <a:r>
              <a:rPr lang="pl-PL" dirty="0" smtClean="0"/>
              <a:t>francuskiego. 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W</a:t>
            </a:r>
            <a:r>
              <a:rPr lang="pl-PL" dirty="0" smtClean="0"/>
              <a:t> populacji </a:t>
            </a:r>
            <a:r>
              <a:rPr lang="pl-PL" dirty="0"/>
              <a:t>osób starszych wzrasta odsetek osób powyżej 75. roku życia – w 2013 r. stanowiły one ok. 9,2% mieszkańców Francji. Większość seniorów to kobiety (ok. 58% osób w wieku 65</a:t>
            </a:r>
            <a:r>
              <a:rPr lang="pl-PL" dirty="0" smtClean="0"/>
              <a:t>+).</a:t>
            </a:r>
          </a:p>
          <a:p>
            <a:endParaRPr lang="pl-PL" dirty="0"/>
          </a:p>
          <a:p>
            <a:r>
              <a:rPr lang="pl-PL" dirty="0"/>
              <a:t>We Francji prawie 90% osób w wieku powyżej 85 lat zamieszkuje w swoim mieszkaniu 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2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</a:t>
            </a:r>
            <a:r>
              <a:rPr lang="pl-PL" dirty="0"/>
              <a:t>	Starość we francuskim systemie polityki społecznej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06692"/>
            <a:ext cx="7704856" cy="501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6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</a:t>
            </a:r>
            <a:r>
              <a:rPr lang="pl-PL" dirty="0"/>
              <a:t>	Świadczenia pieniężne dla osób starszych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88832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4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</a:t>
            </a:r>
            <a:r>
              <a:rPr lang="pl-PL" dirty="0"/>
              <a:t>	Usługi świadczone w mieszkaniach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776864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4.</a:t>
            </a:r>
            <a:r>
              <a:rPr lang="pl-PL" dirty="0"/>
              <a:t>	Instytucje pobytu czasowego i dziennego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40560"/>
            <a:ext cx="7776864" cy="47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7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pl-PL" dirty="0"/>
              <a:t>Lokalne Centra ds. Informacji i Koordynacji Gerontologicznej (CLIC</a:t>
            </a:r>
            <a:r>
              <a:rPr lang="pl-PL" dirty="0" smtClean="0"/>
              <a:t>)</a:t>
            </a:r>
          </a:p>
          <a:p>
            <a:r>
              <a:rPr lang="pl-PL" dirty="0"/>
              <a:t>Departamentalny Komitet Emerytów i Osób Starszych (CODERPA</a:t>
            </a:r>
            <a:r>
              <a:rPr lang="pl-PL" dirty="0" smtClean="0"/>
              <a:t>)</a:t>
            </a:r>
          </a:p>
          <a:p>
            <a:r>
              <a:rPr lang="pl-PL" dirty="0"/>
              <a:t>Krajowa Federacja Organizacji Osób Starszych i ich Rodzin (FNAPAEF</a:t>
            </a:r>
            <a:r>
              <a:rPr lang="pl-PL" dirty="0" smtClean="0"/>
              <a:t>)</a:t>
            </a:r>
          </a:p>
          <a:p>
            <a:r>
              <a:rPr lang="pl-PL" dirty="0" smtClean="0"/>
              <a:t>Krajowa Unia </a:t>
            </a:r>
            <a:r>
              <a:rPr lang="pl-PL" dirty="0"/>
              <a:t>Organizacji Opieki Rodzinnej (UNAFA)</a:t>
            </a:r>
            <a:endParaRPr lang="pl-PL" dirty="0" smtClean="0"/>
          </a:p>
          <a:p>
            <a:r>
              <a:rPr lang="pl-PL" dirty="0" smtClean="0"/>
              <a:t>Organizacje </a:t>
            </a:r>
            <a:r>
              <a:rPr lang="pl-PL" dirty="0"/>
              <a:t>pozarządowe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5.</a:t>
            </a:r>
            <a:r>
              <a:rPr lang="pl-PL" dirty="0"/>
              <a:t>	Inne instytucje działające w i dla środowisk lokalnych adresowane do osób starszych</a:t>
            </a:r>
          </a:p>
        </p:txBody>
      </p:sp>
    </p:spTree>
    <p:extLst>
      <p:ext uri="{BB962C8B-B14F-4D97-AF65-F5344CB8AC3E}">
        <p14:creationId xmlns:p14="http://schemas.microsoft.com/office/powerpoint/2010/main" val="4625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6.</a:t>
            </a:r>
            <a:r>
              <a:rPr lang="pl-PL" dirty="0"/>
              <a:t>	Instytucje stałego pobytu dla osób starszych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0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Narodowa Kasa Solidarnościowa na rzecz Autonomii (CNSA) opracowała </a:t>
            </a:r>
            <a:r>
              <a:rPr lang="pl-PL" b="1" dirty="0"/>
              <a:t>bazę danych na temat urządzeń technicznych, ułatwiających seniorom wypełnianie codziennych czynności życiowych </a:t>
            </a:r>
            <a:r>
              <a:rPr lang="pl-PL" dirty="0"/>
              <a:t>w sytuacji deficytów sprawności </a:t>
            </a:r>
            <a:r>
              <a:rPr lang="pl-PL" dirty="0" smtClean="0"/>
              <a:t>fizycznej</a:t>
            </a:r>
          </a:p>
          <a:p>
            <a:r>
              <a:rPr lang="pl-PL" dirty="0"/>
              <a:t>Podobne informacje można uzyskać na stronie Centrum badań nad urządzeniami dla osób niepełnosprawnych (CERAHTEC) przy Ministerstwie Obrony. Instytucją doradczą w tym zakresie są też Centra ds. informacji i porad na temat urządzeń technicznych (CICAT</a:t>
            </a:r>
            <a:r>
              <a:rPr lang="pl-PL" dirty="0" smtClean="0"/>
              <a:t>)</a:t>
            </a:r>
          </a:p>
          <a:p>
            <a:r>
              <a:rPr lang="pl-PL" b="1" dirty="0"/>
              <a:t>urządzenia ułatwiające wchodzenie po schodach są dotowane</a:t>
            </a:r>
            <a:r>
              <a:rPr lang="pl-PL" dirty="0"/>
              <a:t> przez Krajową Agencję na rzecz Poprawy Habitatu lub przez Stowarzyszenie na rzecz mieszkań osób niepełnosprawnych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</a:t>
            </a:r>
            <a:r>
              <a:rPr lang="pl-PL" dirty="0"/>
              <a:t>	Inne rozwiązania</a:t>
            </a:r>
          </a:p>
        </p:txBody>
      </p:sp>
    </p:spTree>
    <p:extLst>
      <p:ext uri="{BB962C8B-B14F-4D97-AF65-F5344CB8AC3E}">
        <p14:creationId xmlns:p14="http://schemas.microsoft.com/office/powerpoint/2010/main" val="34549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380</Words>
  <Application>Microsoft Office PowerPoint</Application>
  <PresentationFormat>Pokaz na ekranie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Hol</vt:lpstr>
      <vt:lpstr>1_Hol</vt:lpstr>
      <vt:lpstr>Wsparcie osób starszych w środowisku zamieszkania  na przykładzie Francji  </vt:lpstr>
      <vt:lpstr>Wprowadzenie</vt:lpstr>
      <vt:lpstr>1. Starość we francuskim systemie polityki społecznej </vt:lpstr>
      <vt:lpstr>2. Świadczenia pieniężne dla osób starszych</vt:lpstr>
      <vt:lpstr>3. Usługi świadczone w mieszkaniach</vt:lpstr>
      <vt:lpstr>4. Instytucje pobytu czasowego i dziennego</vt:lpstr>
      <vt:lpstr>5. Inne instytucje działające w i dla środowisk lokalnych adresowane do osób starszych</vt:lpstr>
      <vt:lpstr>6. Instytucje stałego pobytu dla osób starszych</vt:lpstr>
      <vt:lpstr>7. Inne rozwiązania</vt:lpstr>
      <vt:lpstr>7. Inne rozwiązania</vt:lpstr>
      <vt:lpstr>Zakończenie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lastModifiedBy>Monika Foremniak</cp:lastModifiedBy>
  <cp:revision>11</cp:revision>
  <dcterms:created xsi:type="dcterms:W3CDTF">2014-11-18T10:25:25Z</dcterms:created>
  <dcterms:modified xsi:type="dcterms:W3CDTF">2014-12-03T10:32:10Z</dcterms:modified>
</cp:coreProperties>
</file>