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57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18B8"/>
    <a:srgbClr val="291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7" autoAdjust="0"/>
    <p:restoredTop sz="94660"/>
  </p:normalViewPr>
  <p:slideViewPr>
    <p:cSldViewPr snapToGrid="0">
      <p:cViewPr varScale="1">
        <p:scale>
          <a:sx n="41" d="100"/>
          <a:sy n="41" d="100"/>
        </p:scale>
        <p:origin x="3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6671A3-182B-416F-ADBD-B0BC7ABE7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78DF84-FFC7-45B3-B8ED-082AAFFCE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22744D-B89B-4720-9400-25F453A5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C60FCD-2468-4F47-9994-50E0AB4F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3ECB70-F9E7-42B9-B36C-EE1C5FEB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8A5541-6247-4CF8-933D-40DBEF05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C8C2044-48BC-474B-BAA6-76A0080EE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36367A-EBF6-4231-AF3F-D5E3C6BA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EB16CE-D220-4633-AB00-32B03461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E7403A-240C-4AE8-B59E-54535FEB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1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60351F9-613F-42F9-92AA-A1255BB52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9EA7AAD-536B-4313-A842-B777E7ED8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3E66D7-F804-45DD-9163-D4CFE71E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A64980-CD13-4C71-8410-A90BAF32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9BAE42-8E6E-40B2-BD65-E48D0DB0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6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257CE1-34FD-4BF8-A4C9-0D3878B1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835D13-DF19-41E2-BC46-BA64F828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1DAE62-BCD9-4999-A79D-190411AF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914C04-107E-4EEA-93A6-546709E5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CE34F2-1700-495D-89DC-537AF1E7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73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5B0C40-58EC-4049-857E-09844874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13E4AF-A2F6-41C9-B144-AC11E99EA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5DDCA8-0B95-4A2B-A129-2989904F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567FF4-D433-4E4B-A503-8FC77E0D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621CF1-99CF-41BA-ADFC-136152EA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40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E41FF-0C46-47E1-96D4-4051EF8B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79B650-BFDB-4F4A-8FE7-C271DB20A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C5AC94-DA45-49FD-97EE-423ABCB6C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70C5A8-B97B-4867-A673-AC03BC5C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33464E-DB03-407F-BE95-570C61AF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48906D0-B95B-4260-899C-5CD05EB3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33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116C5-44D4-4794-88DE-8E82F889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957DB7-790A-40D5-BF84-A895624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73016B-78FD-45C1-85F8-F6F7D07E8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84E4D65-CE01-4257-A11B-A9287A99B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145D86E-7E69-463A-B477-8AA5F4A2B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95413B9-2D35-4ED3-A7B9-D8EE2C33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9692C88-D673-432C-999A-5B389391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29DF78C-5127-41BF-B992-C88E7CEA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97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79D340-DEA0-420A-8713-44363E9F9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68CFEA8-14BD-48FD-835F-17732478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50C4779-F1C7-4187-BCAD-EF63D868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4752778-6D42-4133-954B-F9CD3E94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54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42D0A29-2F41-4783-95A6-706F1E82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A331DAE-DF6B-4371-950E-247A4A36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F62D70-9793-4EFC-A4D1-E8FC3857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93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9E4B8D-D4FB-4917-A901-128F4322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FC24B8-99A1-43BB-9C70-D40F7B2B1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41BF08-3D38-4196-8A3D-4D2CDC569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1CA66A-C33F-4E29-9B1A-D3B02712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98FB7DB-FCA9-4F5B-B023-232F6A81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349F1F-8975-47DC-A8AD-7C1E8B21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5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813932-3E2F-4A81-AA44-E6EE4436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9F53955-881A-418D-9509-2DCAF3219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B3B4C7C-87D3-4B90-BBD4-0AA862386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2A30D22-25B0-478A-9477-E5027CB8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E3159F0-D6BE-455E-A4B0-79551D9D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51D86D-6598-4686-8D32-C3867886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0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5160E54-5973-4BF3-8065-CF376180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A7B228-2243-4065-A050-FD9110598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A680E5-F1F3-4B46-BF63-FD6E02E9D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EADE-2C75-4DB6-9135-E5808A4FCDE9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BD90D0-757A-45A4-B0CD-F90F5B168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54CF12-8F58-467A-9AD0-B461E1F57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1EA3-DBE3-42E6-9637-952D91D1A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11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290E0B1-70DA-4E18-8DD5-2A4B74FB7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699"/>
          <a:stretch/>
        </p:blipFill>
        <p:spPr>
          <a:xfrm>
            <a:off x="3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6DD2BC4-98C1-400C-A89A-96D1B2607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23405"/>
            <a:ext cx="1089495" cy="108949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5C57794-0AD0-4CB1-81E0-B7C371A97656}"/>
              </a:ext>
            </a:extLst>
          </p:cNvPr>
          <p:cNvSpPr txBox="1"/>
          <p:nvPr/>
        </p:nvSpPr>
        <p:spPr>
          <a:xfrm>
            <a:off x="9759341" y="337877"/>
            <a:ext cx="203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Krzysztof Łoziński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DCDC036C-CA6E-4BD4-84EC-B2ADE63638CA}"/>
              </a:ext>
            </a:extLst>
          </p:cNvPr>
          <p:cNvSpPr/>
          <p:nvPr/>
        </p:nvSpPr>
        <p:spPr>
          <a:xfrm>
            <a:off x="7297314" y="3340100"/>
            <a:ext cx="1320800" cy="1130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F59E1D7E-5BB9-4281-BCE2-2D33D5EF2C54}"/>
              </a:ext>
            </a:extLst>
          </p:cNvPr>
          <p:cNvSpPr/>
          <p:nvPr/>
        </p:nvSpPr>
        <p:spPr>
          <a:xfrm>
            <a:off x="7811923" y="3543300"/>
            <a:ext cx="1320800" cy="1130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D2D6A7A-C300-4753-8645-12ECF8BC8582}"/>
              </a:ext>
            </a:extLst>
          </p:cNvPr>
          <p:cNvSpPr/>
          <p:nvPr/>
        </p:nvSpPr>
        <p:spPr>
          <a:xfrm>
            <a:off x="7137400" y="3761026"/>
            <a:ext cx="505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b="1" dirty="0"/>
              <a:t>Potrzeby opiekunów </a:t>
            </a:r>
          </a:p>
          <a:p>
            <a:pPr algn="ctr"/>
            <a:r>
              <a:rPr lang="pl-PL" sz="2500" b="1" dirty="0"/>
              <a:t>osób żyjących z chorobą Alzheimera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D5DB24D1-A1E0-4AAB-A0B2-EE8E57917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90" y="678352"/>
            <a:ext cx="1823068" cy="7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D1FEFEC-2E69-418D-963F-9543CA1D51A4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Dziękuję  za uwagę</a:t>
            </a:r>
          </a:p>
        </p:txBody>
      </p:sp>
      <p:sp>
        <p:nvSpPr>
          <p:cNvPr id="3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78A193-4C5E-4943-9726-25E9D6F0F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4520" r="617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6637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CDE6D69-4D26-4D16-BA5E-E357975EC368}"/>
              </a:ext>
            </a:extLst>
          </p:cNvPr>
          <p:cNvSpPr/>
          <p:nvPr/>
        </p:nvSpPr>
        <p:spPr>
          <a:xfrm>
            <a:off x="165100" y="228600"/>
            <a:ext cx="11823700" cy="6477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B11641B-9E68-41B0-A426-AEFB5EFB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t="4908" r="-1" b="16245"/>
          <a:stretch/>
        </p:blipFill>
        <p:spPr>
          <a:xfrm>
            <a:off x="6451600" y="3696575"/>
            <a:ext cx="5473700" cy="29455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2897387-D716-4D02-AC61-ADD11C030D6A}"/>
              </a:ext>
            </a:extLst>
          </p:cNvPr>
          <p:cNvSpPr/>
          <p:nvPr/>
        </p:nvSpPr>
        <p:spPr>
          <a:xfrm>
            <a:off x="457200" y="2039323"/>
            <a:ext cx="11125199" cy="2243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SYTUACJA OPIEKUNÓW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OSÓB Z CHOROBĄ ALZHEMERA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WYMAGA ZMIANY!</a:t>
            </a:r>
            <a:endParaRPr lang="pl-PL" sz="32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2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997062C-7E2C-4BEB-84CF-34FBF72FF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3" y="643467"/>
            <a:ext cx="2119081" cy="243572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268B2BF-B349-47A8-8F40-785CEF906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17" y="3826725"/>
            <a:ext cx="2399572" cy="2399572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 descr="Obraz zawierający sylwetka&#10;&#10;Opis wygenerowany automatycznie">
            <a:extLst>
              <a:ext uri="{FF2B5EF4-FFF2-40B4-BE49-F238E27FC236}">
                <a16:creationId xmlns:a16="http://schemas.microsoft.com/office/drawing/2014/main" id="{6A4ABB9A-EF1F-44CD-9433-BC2EAF06C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09" y="2240371"/>
            <a:ext cx="2508980" cy="2377259"/>
          </a:xfrm>
          <a:prstGeom prst="rect">
            <a:avLst/>
          </a:prstGeom>
        </p:spPr>
      </p:pic>
      <p:pic>
        <p:nvPicPr>
          <p:cNvPr id="13" name="Obraz 12" descr="Obraz zawierający sylwetka&#10;&#10;Opis wygenerowany automatycznie">
            <a:extLst>
              <a:ext uri="{FF2B5EF4-FFF2-40B4-BE49-F238E27FC236}">
                <a16:creationId xmlns:a16="http://schemas.microsoft.com/office/drawing/2014/main" id="{F2C3D65E-3A97-4935-9DE6-D2E9F364F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42" y="631704"/>
            <a:ext cx="2325708" cy="242085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C29376B-49BD-451A-9D4B-BCC588FFA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2" y="1774659"/>
            <a:ext cx="4572000" cy="3429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9B29508-480A-4B57-A669-077C07E345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294" y="3826725"/>
            <a:ext cx="2362489" cy="23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CDE6D69-4D26-4D16-BA5E-E357975EC368}"/>
              </a:ext>
            </a:extLst>
          </p:cNvPr>
          <p:cNvSpPr/>
          <p:nvPr/>
        </p:nvSpPr>
        <p:spPr>
          <a:xfrm>
            <a:off x="165100" y="228600"/>
            <a:ext cx="11823700" cy="6477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Opiekun faktyczny</a:t>
            </a:r>
            <a:r>
              <a:rPr lang="pl-PL" dirty="0">
                <a:solidFill>
                  <a:schemeClr val="tx1"/>
                </a:solidFill>
              </a:rPr>
              <a:t> jest to –„osoba pełnoletnia opiekująca się osobą niesamodzielną, niebędąca opiekunem zawodowym i niepobierająca wynagrodzenia z tytułu opieki nad osobą niesamodzielną, najczęściej członek rodziny”*</a:t>
            </a:r>
          </a:p>
          <a:p>
            <a:r>
              <a:rPr lang="pl-PL" dirty="0">
                <a:solidFill>
                  <a:schemeClr val="tx1"/>
                </a:solidFill>
              </a:rPr>
              <a:t> </a:t>
            </a:r>
          </a:p>
          <a:p>
            <a:r>
              <a:rPr lang="pl-PL" b="1" dirty="0">
                <a:solidFill>
                  <a:schemeClr val="tx1"/>
                </a:solidFill>
              </a:rPr>
              <a:t>Opiekun prawny</a:t>
            </a:r>
            <a:r>
              <a:rPr lang="pl-PL" dirty="0">
                <a:solidFill>
                  <a:schemeClr val="tx1"/>
                </a:solidFill>
              </a:rPr>
              <a:t> – osoba powołana do ochrony interesów osobistych i majątkowych innej osoby, gdy ta takiej opieki potrzebuje. Stosunek prawny łączący opiekuna z podopiecznym nazywa się </a:t>
            </a:r>
            <a:r>
              <a:rPr lang="pl-PL" i="1" dirty="0">
                <a:solidFill>
                  <a:schemeClr val="tx1"/>
                </a:solidFill>
              </a:rPr>
              <a:t>opieką </a:t>
            </a:r>
            <a:r>
              <a:rPr lang="pl-PL" dirty="0">
                <a:solidFill>
                  <a:schemeClr val="tx1"/>
                </a:solidFill>
              </a:rPr>
              <a:t>lub </a:t>
            </a:r>
            <a:r>
              <a:rPr lang="pl-PL" i="1" dirty="0">
                <a:solidFill>
                  <a:schemeClr val="tx1"/>
                </a:solidFill>
              </a:rPr>
              <a:t>opieką prawną**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opiekun prawny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opiekun rodzinny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opiekun faktyczny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opiekun formalny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opiekun nieformalny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opiekun zawodowy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opiekun profesjonalny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opiekun prywatny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opiekun</a:t>
            </a:r>
          </a:p>
          <a:p>
            <a:endParaRPr lang="pl-PL" sz="1000" dirty="0">
              <a:solidFill>
                <a:schemeClr val="tx1"/>
              </a:solidFill>
            </a:endParaRPr>
          </a:p>
          <a:p>
            <a:endParaRPr lang="pl-PL" sz="1000" dirty="0">
              <a:solidFill>
                <a:schemeClr val="tx1"/>
              </a:solidFill>
            </a:endParaRPr>
          </a:p>
          <a:p>
            <a:endParaRPr lang="pl-PL" sz="1000" dirty="0">
              <a:solidFill>
                <a:schemeClr val="tx1"/>
              </a:solidFill>
            </a:endParaRPr>
          </a:p>
          <a:p>
            <a:r>
              <a:rPr lang="pl-PL" sz="1000" dirty="0">
                <a:solidFill>
                  <a:schemeClr val="tx1"/>
                </a:solidFill>
              </a:rPr>
              <a:t>*Wytyczne w zakresie realizacji przedsięwzięć w obszarze włączenia społecznego i zwalczania ubóstwa z wykorzystaniem środków Europejskiego Funduszu Społecznego i Europejskiego Funduszu Rozwoju Regionalnego na lata 2014-2020 obowiązujące od dnia 28.05.2015 r., Minister Infrastruktury i Rozwoju, Warszawa 2015 [www.mir.gov.pl], str.8.</a:t>
            </a:r>
          </a:p>
          <a:p>
            <a:r>
              <a:rPr lang="pl-PL" sz="1000" dirty="0">
                <a:solidFill>
                  <a:schemeClr val="tx1"/>
                </a:solidFill>
              </a:rPr>
              <a:t>**Opieka została uregulowana w tytule III Kodeksu rodzinnego i opiekuńczego (art. 145-177).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B11641B-9E68-41B0-A426-AEFB5EFB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t="4908" r="-1" b="16245"/>
          <a:stretch/>
        </p:blipFill>
        <p:spPr>
          <a:xfrm>
            <a:off x="6451600" y="3696575"/>
            <a:ext cx="5473700" cy="29455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0297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CDE6D69-4D26-4D16-BA5E-E357975EC368}"/>
              </a:ext>
            </a:extLst>
          </p:cNvPr>
          <p:cNvSpPr/>
          <p:nvPr/>
        </p:nvSpPr>
        <p:spPr>
          <a:xfrm>
            <a:off x="644236" y="327779"/>
            <a:ext cx="11179464" cy="313932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b="1" dirty="0">
                <a:solidFill>
                  <a:schemeClr val="tx1"/>
                </a:solidFill>
              </a:rPr>
              <a:t>Opiekun faktyczny</a:t>
            </a:r>
            <a:r>
              <a:rPr lang="pl-PL" dirty="0">
                <a:solidFill>
                  <a:schemeClr val="tx1"/>
                </a:solidFill>
              </a:rPr>
              <a:t> jest to –„osoba pełnoletnia opiekująca się osobą niesamodzielną, niebędąca opiekunem zawodowym i niepobierająca wynagrodzenia z tytułu opieki nad osobą niesamodzielną, najczęściej członek rodziny”*</a:t>
            </a:r>
          </a:p>
          <a:p>
            <a:pPr algn="just"/>
            <a:r>
              <a:rPr lang="pl-PL" i="1" dirty="0">
                <a:solidFill>
                  <a:schemeClr val="tx1"/>
                </a:solidFill>
              </a:rPr>
              <a:t>„Osoba sprawującą</a:t>
            </a:r>
            <a:r>
              <a:rPr lang="pl-PL" i="1" dirty="0">
                <a:solidFill>
                  <a:srgbClr val="FF0000"/>
                </a:solidFill>
              </a:rPr>
              <a:t>, bez obowiązku ustawowego</a:t>
            </a:r>
            <a:r>
              <a:rPr lang="pl-PL" i="1" dirty="0">
                <a:solidFill>
                  <a:schemeClr val="tx1"/>
                </a:solidFill>
              </a:rPr>
              <a:t>, stała opiekę nad pacjentem, który ze względu na wiek, stan zdrowia albo stan psychiczny opieki takiej wymaga”**</a:t>
            </a:r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pl-PL" b="1" dirty="0">
                <a:solidFill>
                  <a:schemeClr val="tx1"/>
                </a:solidFill>
              </a:rPr>
              <a:t>Opiekun prawny</a:t>
            </a:r>
            <a:r>
              <a:rPr lang="pl-PL" dirty="0">
                <a:solidFill>
                  <a:schemeClr val="tx1"/>
                </a:solidFill>
              </a:rPr>
              <a:t> – osoba powołana do ochrony interesów osobistych i majątkowych innej osoby, gdy ta takiej opieki potrzebuje. Stosunek prawny łączący opiekuna z podopiecznym nazywa się </a:t>
            </a:r>
            <a:r>
              <a:rPr lang="pl-PL" i="1" dirty="0">
                <a:solidFill>
                  <a:schemeClr val="tx1"/>
                </a:solidFill>
              </a:rPr>
              <a:t>opieką </a:t>
            </a:r>
            <a:r>
              <a:rPr lang="pl-PL" dirty="0">
                <a:solidFill>
                  <a:schemeClr val="tx1"/>
                </a:solidFill>
              </a:rPr>
              <a:t>lub </a:t>
            </a:r>
            <a:r>
              <a:rPr lang="pl-PL" i="1" dirty="0">
                <a:solidFill>
                  <a:schemeClr val="tx1"/>
                </a:solidFill>
              </a:rPr>
              <a:t>opieką prawną***</a:t>
            </a:r>
            <a:r>
              <a:rPr lang="pl-PL" dirty="0">
                <a:solidFill>
                  <a:schemeClr val="tx1"/>
                </a:solidFill>
              </a:rPr>
              <a:t>. 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000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B11641B-9E68-41B0-A426-AEFB5EFB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t="4908" r="-1" b="16245"/>
          <a:stretch/>
        </p:blipFill>
        <p:spPr>
          <a:xfrm>
            <a:off x="7073900" y="3683875"/>
            <a:ext cx="4914900" cy="29455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B7C1289-83DC-4EC4-84B4-D1034889C618}"/>
              </a:ext>
            </a:extLst>
          </p:cNvPr>
          <p:cNvSpPr txBox="1"/>
          <p:nvPr/>
        </p:nvSpPr>
        <p:spPr>
          <a:xfrm>
            <a:off x="203200" y="5367516"/>
            <a:ext cx="68707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>
                    <a:lumMod val="50000"/>
                  </a:schemeClr>
                </a:solidFill>
              </a:rPr>
              <a:t>*Wytyczne w zakresie realizacji przedsięwzięć w obszarze włączenia społecznego i zwalczania ubóstwa z wykorzystaniem środków Europejskiego Funduszu Społecznego i Europejskiego Funduszu Rozwoju Regionalnego na lata 2014-2020 obowiązujące od dnia 28.05.2015 r., Minister Infrastruktury i Rozwoju, Warszawa 2015 [www.mir.gov.pl], str.8.</a:t>
            </a:r>
          </a:p>
          <a:p>
            <a:r>
              <a:rPr lang="pl-PL" sz="1100" dirty="0">
                <a:solidFill>
                  <a:schemeClr val="bg1">
                    <a:lumMod val="50000"/>
                  </a:schemeClr>
                </a:solidFill>
              </a:rPr>
              <a:t>** Art. 3 ust. 1 pkt. 1 ustawa z dnia 6 listopada 2008 r. o prawach pacjenta i Rzeczniku Praw Pacjenta, Dz.U.2017.0.1318.</a:t>
            </a:r>
          </a:p>
          <a:p>
            <a:r>
              <a:rPr lang="pl-PL" sz="1100" dirty="0">
                <a:solidFill>
                  <a:schemeClr val="bg1">
                    <a:lumMod val="50000"/>
                  </a:schemeClr>
                </a:solidFill>
              </a:rPr>
              <a:t>**Opieka została uregulowana w tytule III Kodeksu rodzinnego i opiekuńczego (art. 145-177).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735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CDE6D69-4D26-4D16-BA5E-E357975EC368}"/>
              </a:ext>
            </a:extLst>
          </p:cNvPr>
          <p:cNvSpPr/>
          <p:nvPr/>
        </p:nvSpPr>
        <p:spPr>
          <a:xfrm>
            <a:off x="165100" y="228600"/>
            <a:ext cx="11823700" cy="6477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b="1" dirty="0">
                <a:solidFill>
                  <a:schemeClr val="tx1"/>
                </a:solidFill>
              </a:rPr>
              <a:t>STATUS OPIEKUNA</a:t>
            </a:r>
          </a:p>
          <a:p>
            <a:pPr algn="ctr"/>
            <a:endParaRPr lang="pl-PL" sz="4800" b="1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pl-PL" sz="2400" b="1" dirty="0">
                <a:solidFill>
                  <a:srgbClr val="7030A0"/>
                </a:solidFill>
              </a:rPr>
              <a:t>OBOWIĄZKI </a:t>
            </a:r>
          </a:p>
          <a:p>
            <a:pPr marL="1371600" lvl="2" indent="-457200">
              <a:buFont typeface="+mj-lt"/>
              <a:buAutoNum type="arabicPeriod"/>
            </a:pPr>
            <a:r>
              <a:rPr lang="pl-PL" sz="2400" b="1" dirty="0">
                <a:solidFill>
                  <a:srgbClr val="7030A0"/>
                </a:solidFill>
              </a:rPr>
              <a:t>NIERÓWNOMIERNE TRAKTOWANIE</a:t>
            </a:r>
          </a:p>
          <a:p>
            <a:pPr marL="1371600" lvl="2" indent="-457200">
              <a:buFont typeface="+mj-lt"/>
              <a:buAutoNum type="arabicPeriod"/>
            </a:pPr>
            <a:r>
              <a:rPr lang="pl-PL" sz="2400" b="1" dirty="0">
                <a:solidFill>
                  <a:srgbClr val="7030A0"/>
                </a:solidFill>
              </a:rPr>
              <a:t>DEPRYWACJA</a:t>
            </a:r>
          </a:p>
          <a:p>
            <a:pPr marL="1371600" lvl="2" indent="-457200">
              <a:buFont typeface="+mj-lt"/>
              <a:buAutoNum type="arabicPeriod"/>
            </a:pPr>
            <a:r>
              <a:rPr lang="pl-PL" sz="2400" b="1" dirty="0">
                <a:solidFill>
                  <a:srgbClr val="7030A0"/>
                </a:solidFill>
              </a:rPr>
              <a:t>MARGINALIZACJA</a:t>
            </a:r>
          </a:p>
          <a:p>
            <a:pPr marL="1371600" lvl="2" indent="-457200">
              <a:buFont typeface="+mj-lt"/>
              <a:buAutoNum type="arabicPeriod"/>
            </a:pPr>
            <a:r>
              <a:rPr lang="pl-PL" sz="2400" b="1" dirty="0">
                <a:solidFill>
                  <a:srgbClr val="7030A0"/>
                </a:solidFill>
              </a:rPr>
              <a:t>WYKLUCZENIE SPOŁECZNE</a:t>
            </a:r>
          </a:p>
          <a:p>
            <a:endParaRPr lang="pl-PL" sz="1000" dirty="0">
              <a:solidFill>
                <a:schemeClr val="tx1"/>
              </a:solidFill>
            </a:endParaRPr>
          </a:p>
          <a:p>
            <a:endParaRPr lang="pl-PL" sz="1000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B11641B-9E68-41B0-A426-AEFB5EFB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t="4908" r="-1" b="16245"/>
          <a:stretch/>
        </p:blipFill>
        <p:spPr>
          <a:xfrm>
            <a:off x="6451600" y="3696575"/>
            <a:ext cx="5473700" cy="29455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318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CDE6D69-4D26-4D16-BA5E-E357975EC368}"/>
              </a:ext>
            </a:extLst>
          </p:cNvPr>
          <p:cNvSpPr/>
          <p:nvPr/>
        </p:nvSpPr>
        <p:spPr>
          <a:xfrm>
            <a:off x="165100" y="228600"/>
            <a:ext cx="11823700" cy="6477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b="1" dirty="0">
                <a:solidFill>
                  <a:schemeClr val="tx1"/>
                </a:solidFill>
              </a:rPr>
              <a:t>ZAGROŻENIA</a:t>
            </a:r>
          </a:p>
          <a:p>
            <a:pPr algn="ctr"/>
            <a:endParaRPr lang="pl-PL" sz="4800" b="1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pl-PL" sz="2400" b="1" dirty="0">
                <a:solidFill>
                  <a:srgbClr val="7030A0"/>
                </a:solidFill>
              </a:rPr>
              <a:t>WYNIKAJĄCE Z WEJŚCIA W ROLĘ SPOŁECZNĄ </a:t>
            </a:r>
          </a:p>
          <a:p>
            <a:pPr marL="1371600" lvl="2" indent="-457200">
              <a:buFont typeface="+mj-lt"/>
              <a:buAutoNum type="arabicPeriod"/>
            </a:pPr>
            <a:r>
              <a:rPr lang="pl-PL" sz="2400" b="1" dirty="0">
                <a:solidFill>
                  <a:srgbClr val="7030A0"/>
                </a:solidFill>
              </a:rPr>
              <a:t>OBCIĄŻENIA PSYCHICZNE</a:t>
            </a:r>
          </a:p>
          <a:p>
            <a:pPr marL="1371600" lvl="2" indent="-457200">
              <a:buFont typeface="+mj-lt"/>
              <a:buAutoNum type="arabicPeriod"/>
            </a:pPr>
            <a:r>
              <a:rPr lang="pl-PL" sz="2400" b="1" dirty="0">
                <a:solidFill>
                  <a:srgbClr val="7030A0"/>
                </a:solidFill>
              </a:rPr>
              <a:t>OBCIĄŻENIA FIZYCZNE</a:t>
            </a:r>
          </a:p>
          <a:p>
            <a:pPr marL="1371600" lvl="2" indent="-457200">
              <a:buFont typeface="+mj-lt"/>
              <a:buAutoNum type="arabicPeriod"/>
            </a:pPr>
            <a:r>
              <a:rPr lang="pl-PL" sz="2400" b="1" dirty="0">
                <a:solidFill>
                  <a:srgbClr val="7030A0"/>
                </a:solidFill>
              </a:rPr>
              <a:t>OBCIĄŻENIA EKONOMICZNE</a:t>
            </a:r>
          </a:p>
          <a:p>
            <a:pPr marL="1371600" lvl="2" indent="-457200">
              <a:buFont typeface="+mj-lt"/>
              <a:buAutoNum type="arabicPeriod"/>
            </a:pPr>
            <a:r>
              <a:rPr lang="pl-PL" sz="2400" b="1" dirty="0">
                <a:solidFill>
                  <a:srgbClr val="7030A0"/>
                </a:solidFill>
              </a:rPr>
              <a:t>OBCIĄŻENIA SPOŁECZNE</a:t>
            </a:r>
          </a:p>
          <a:p>
            <a:endParaRPr lang="pl-PL" sz="1000" dirty="0">
              <a:solidFill>
                <a:schemeClr val="tx1"/>
              </a:solidFill>
            </a:endParaRPr>
          </a:p>
          <a:p>
            <a:endParaRPr lang="pl-PL" sz="1000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B11641B-9E68-41B0-A426-AEFB5EFB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t="4908" r="-1" b="16245"/>
          <a:stretch/>
        </p:blipFill>
        <p:spPr>
          <a:xfrm>
            <a:off x="6451600" y="3696575"/>
            <a:ext cx="5473700" cy="29455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1430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CDE6D69-4D26-4D16-BA5E-E357975EC368}"/>
              </a:ext>
            </a:extLst>
          </p:cNvPr>
          <p:cNvSpPr/>
          <p:nvPr/>
        </p:nvSpPr>
        <p:spPr>
          <a:xfrm>
            <a:off x="165100" y="248088"/>
            <a:ext cx="11823700" cy="6477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400" b="1" dirty="0">
              <a:solidFill>
                <a:srgbClr val="7030A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400" b="1" dirty="0">
              <a:solidFill>
                <a:srgbClr val="7030A0"/>
              </a:solidFill>
            </a:endParaRP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B11641B-9E68-41B0-A426-AEFB5EFB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t="4908" r="-1" b="16245"/>
          <a:stretch/>
        </p:blipFill>
        <p:spPr>
          <a:xfrm>
            <a:off x="6451600" y="3696575"/>
            <a:ext cx="5473700" cy="29455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3" name="Obraz 2" descr="Obraz zawierający odzież&#10;&#10;Opis wygenerowany automatycznie">
            <a:extLst>
              <a:ext uri="{FF2B5EF4-FFF2-40B4-BE49-F238E27FC236}">
                <a16:creationId xmlns:a16="http://schemas.microsoft.com/office/drawing/2014/main" id="{249BD5B3-400D-4638-BE69-BC6BC494B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48088"/>
            <a:ext cx="6400800" cy="35433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7277048-0FF3-46F9-80C5-9F6CF543B37F}"/>
              </a:ext>
            </a:extLst>
          </p:cNvPr>
          <p:cNvSpPr/>
          <p:nvPr/>
        </p:nvSpPr>
        <p:spPr>
          <a:xfrm>
            <a:off x="5829300" y="855098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FF0000"/>
                </a:solidFill>
              </a:rPr>
              <a:t>LEKARSTWO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Budowanie relacji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Profesjonalizacja działań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Zmiany systemowe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Różnicowanie pomocy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Inkluzja społeczna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Podniesienie świadomości otoczenia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Opieka </a:t>
            </a:r>
            <a:r>
              <a:rPr lang="pl-PL" sz="2400" b="1" dirty="0" err="1">
                <a:solidFill>
                  <a:srgbClr val="7030A0"/>
                </a:solidFill>
              </a:rPr>
              <a:t>wytchnieniowa</a:t>
            </a:r>
            <a:endParaRPr lang="pl-PL" sz="2400" b="1" dirty="0">
              <a:solidFill>
                <a:srgbClr val="7030A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Uproszczenie procedur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Podnoszenie wiedzy i kompetencji opiekuńczych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7030A0"/>
                </a:solidFill>
              </a:rPr>
              <a:t>Wsparcie i presja społeczna na ośrodki decyzyjne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l-PL" sz="2400" b="1">
                <a:solidFill>
                  <a:srgbClr val="7030A0"/>
                </a:solidFill>
              </a:rPr>
              <a:t>…</a:t>
            </a:r>
            <a:endParaRPr lang="pl-PL" sz="2400" b="1" dirty="0">
              <a:solidFill>
                <a:srgbClr val="7030A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400" b="1" dirty="0">
              <a:solidFill>
                <a:srgbClr val="7030A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DCBF7C-6509-4737-92BF-C408D0036CDA}"/>
              </a:ext>
            </a:extLst>
          </p:cNvPr>
          <p:cNvSpPr txBox="1"/>
          <p:nvPr/>
        </p:nvSpPr>
        <p:spPr>
          <a:xfrm>
            <a:off x="831274" y="4106308"/>
            <a:ext cx="49091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pl-PL" sz="4800" b="1" dirty="0"/>
              <a:t>POTRZEBY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400" b="1" dirty="0">
              <a:solidFill>
                <a:srgbClr val="7030A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400" b="1" dirty="0">
              <a:solidFill>
                <a:srgbClr val="7030A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465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CDE6D69-4D26-4D16-BA5E-E357975EC368}"/>
              </a:ext>
            </a:extLst>
          </p:cNvPr>
          <p:cNvSpPr/>
          <p:nvPr/>
        </p:nvSpPr>
        <p:spPr>
          <a:xfrm>
            <a:off x="165100" y="248088"/>
            <a:ext cx="11823700" cy="6477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400" b="1" dirty="0">
              <a:solidFill>
                <a:srgbClr val="7030A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400" b="1" dirty="0">
              <a:solidFill>
                <a:srgbClr val="7030A0"/>
              </a:solidFill>
            </a:endParaRP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B11641B-9E68-41B0-A426-AEFB5EFB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t="4908" r="-1" b="16245"/>
          <a:stretch/>
        </p:blipFill>
        <p:spPr>
          <a:xfrm>
            <a:off x="6451600" y="3696575"/>
            <a:ext cx="5473700" cy="29455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3" name="Obraz 2" descr="Obraz zawierający odzież&#10;&#10;Opis wygenerowany automatycznie">
            <a:extLst>
              <a:ext uri="{FF2B5EF4-FFF2-40B4-BE49-F238E27FC236}">
                <a16:creationId xmlns:a16="http://schemas.microsoft.com/office/drawing/2014/main" id="{249BD5B3-400D-4638-BE69-BC6BC494B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48088"/>
            <a:ext cx="6400800" cy="35433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DCBF7C-6509-4737-92BF-C408D0036CDA}"/>
              </a:ext>
            </a:extLst>
          </p:cNvPr>
          <p:cNvSpPr txBox="1"/>
          <p:nvPr/>
        </p:nvSpPr>
        <p:spPr>
          <a:xfrm>
            <a:off x="831274" y="3877708"/>
            <a:ext cx="10577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pl-PL" sz="4800" b="1" dirty="0">
                <a:solidFill>
                  <a:srgbClr val="FF0000"/>
                </a:solidFill>
              </a:rPr>
              <a:t>POTRZEBNY JEST KAŻDY Z NAS!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400" b="1" dirty="0">
              <a:solidFill>
                <a:srgbClr val="FF000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400" b="1" dirty="0">
              <a:solidFill>
                <a:srgbClr val="7030A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324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270</Words>
  <Application>Microsoft Office PowerPoint</Application>
  <PresentationFormat>Panoramiczny</PresentationFormat>
  <Paragraphs>66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Agnieszka Jędrzejczyk</cp:lastModifiedBy>
  <cp:revision>3</cp:revision>
  <dcterms:created xsi:type="dcterms:W3CDTF">2019-09-29T18:05:19Z</dcterms:created>
  <dcterms:modified xsi:type="dcterms:W3CDTF">2019-09-30T14:37:57Z</dcterms:modified>
</cp:coreProperties>
</file>