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87" r:id="rId3"/>
    <p:sldId id="291" r:id="rId4"/>
    <p:sldId id="292" r:id="rId5"/>
    <p:sldId id="295" r:id="rId6"/>
    <p:sldId id="294" r:id="rId7"/>
    <p:sldId id="298" r:id="rId8"/>
    <p:sldId id="297" r:id="rId9"/>
    <p:sldId id="299" r:id="rId10"/>
    <p:sldId id="290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70" d="100"/>
          <a:sy n="70" d="100"/>
        </p:scale>
        <p:origin x="-1156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4D94C0F2-4539-48B0-9A0E-DB4B140D7FBF}" type="datetimeFigureOut">
              <a:rPr lang="pl-PL"/>
              <a:pPr>
                <a:defRPr/>
              </a:pPr>
              <a:t>21.06.2018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450D187B-BAB1-4ABD-91D7-F517F80D0E6E}" type="slidenum">
              <a:rPr lang="pl-PL"/>
              <a:pPr>
                <a:defRPr/>
              </a:pPr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487185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2008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2B6A25-6649-40E7-99E0-53804432F1A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27DA84-69B3-412A-863B-3681BE7D65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530626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43608" y="274638"/>
            <a:ext cx="5433392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2A2E0C-3D3F-4B26-B9F2-AF97ABFD099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679BBD-DBC5-4ACE-87B0-D0F705086CA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0080" y="436510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80" y="2780928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711C2-086A-4640-A73F-E394AFC0F0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5616" y="1600200"/>
            <a:ext cx="3380184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032" y="1600201"/>
            <a:ext cx="3826768" cy="41330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EA72B-E089-46A6-AF2C-4D97EEBABDF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608" y="1535113"/>
            <a:ext cx="3453780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3608" y="2174875"/>
            <a:ext cx="345378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ctr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63038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F429D3-2F43-4951-9533-82DA1863B2D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F5E632-FC04-4461-9409-73043A14E3E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6E0751-FB1C-46F9-B507-528BA30D71F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3608" y="273050"/>
            <a:ext cx="242190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3608" y="1435100"/>
            <a:ext cx="242190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F7997D-A3FF-413A-812F-06E94A1D2B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pl-PL" noProof="0" smtClean="0"/>
              <a:t>Kliknij ikonę, aby dodać obraz</a:t>
            </a:r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12CC2F-0743-4FF9-9980-1A8B6592AA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1116013" y="274638"/>
            <a:ext cx="770413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</a:t>
            </a:r>
            <a:endParaRPr lang="en-US" smtClean="0"/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116013" y="1600200"/>
            <a:ext cx="7704137" cy="420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pic>
        <p:nvPicPr>
          <p:cNvPr id="2053" name="Picture 9" descr="H:\gul remsa2.gif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0" y="0"/>
            <a:ext cx="97155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10" descr="H:\SHlogo2008.jpg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315200" y="5822950"/>
            <a:ext cx="1524000" cy="79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1042988" y="6356350"/>
            <a:ext cx="1547812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2011-06-15</a:t>
            </a:r>
            <a:endParaRPr lang="en-US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755650" cy="365125"/>
          </a:xfrm>
          <a:prstGeom prst="rect">
            <a:avLst/>
          </a:prstGeom>
        </p:spPr>
        <p:txBody>
          <a:bodyPr anchor="ctr"/>
          <a:lstStyle>
            <a:lvl1pPr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97D50213-801C-4A3A-B84C-D8F2585D4CC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6" name="Picture 8" descr="Znalezione obrazy dla zapytania ojcost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50" y="-24"/>
            <a:ext cx="4694497" cy="2357454"/>
          </a:xfrm>
          <a:prstGeom prst="rect">
            <a:avLst/>
          </a:prstGeom>
          <a:noFill/>
        </p:spPr>
      </p:pic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3075" name="pole tekstowe 7"/>
          <p:cNvSpPr txBox="1">
            <a:spLocks noChangeArrowheads="1"/>
          </p:cNvSpPr>
          <p:nvPr/>
        </p:nvSpPr>
        <p:spPr bwMode="auto">
          <a:xfrm>
            <a:off x="1500166" y="2857491"/>
            <a:ext cx="7358114" cy="1118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ts val="4000"/>
              </a:lnSpc>
            </a:pPr>
            <a:r>
              <a:rPr lang="pl-PL" sz="4800" b="1" dirty="0" smtClean="0"/>
              <a:t>Problem z alimentacją:</a:t>
            </a:r>
          </a:p>
          <a:p>
            <a:pPr>
              <a:lnSpc>
                <a:spcPts val="4000"/>
              </a:lnSpc>
            </a:pPr>
            <a:r>
              <a:rPr lang="pl-PL" sz="4800" b="1" dirty="0" smtClean="0"/>
              <a:t>skala i źródła </a:t>
            </a:r>
            <a:endParaRPr lang="pl-PL" sz="4800" dirty="0"/>
          </a:p>
        </p:txBody>
      </p:sp>
      <p:sp>
        <p:nvSpPr>
          <p:cNvPr id="3076" name="pole tekstowe 3"/>
          <p:cNvSpPr txBox="1">
            <a:spLocks noChangeArrowheads="1"/>
          </p:cNvSpPr>
          <p:nvPr/>
        </p:nvSpPr>
        <p:spPr bwMode="auto">
          <a:xfrm>
            <a:off x="1000100" y="4643446"/>
            <a:ext cx="583406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 dirty="0" smtClean="0"/>
              <a:t>Dr Elżbieta </a:t>
            </a:r>
            <a:r>
              <a:rPr lang="pl-PL" sz="3600" b="1" dirty="0" err="1" smtClean="0"/>
              <a:t>Korolczuk</a:t>
            </a:r>
            <a:endParaRPr lang="pl-PL" sz="3600" b="1" dirty="0"/>
          </a:p>
        </p:txBody>
      </p:sp>
      <p:pic>
        <p:nvPicPr>
          <p:cNvPr id="7170" name="Picture 2" descr="Södertörns högskola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471631" y="5643578"/>
            <a:ext cx="5743575" cy="1123950"/>
          </a:xfrm>
          <a:prstGeom prst="rect">
            <a:avLst/>
          </a:prstGeom>
          <a:noFill/>
        </p:spPr>
      </p:pic>
      <p:pic>
        <p:nvPicPr>
          <p:cNvPr id="7172" name="Picture 4" descr="Znalezione obrazy dla zapytania ojcostwo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-24"/>
            <a:ext cx="3071802" cy="2357454"/>
          </a:xfrm>
          <a:prstGeom prst="rect">
            <a:avLst/>
          </a:prstGeom>
          <a:noFill/>
        </p:spPr>
      </p:pic>
      <p:sp>
        <p:nvSpPr>
          <p:cNvPr id="7174" name="AutoShape 6" descr="Znalezione obrazy dla zapytania ojcostwo"/>
          <p:cNvSpPr>
            <a:spLocks noChangeAspect="1" noChangeArrowheads="1"/>
          </p:cNvSpPr>
          <p:nvPr/>
        </p:nvSpPr>
        <p:spPr bwMode="auto">
          <a:xfrm>
            <a:off x="155575" y="-1050925"/>
            <a:ext cx="4381500" cy="220027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pl-PL"/>
          </a:p>
        </p:txBody>
      </p:sp>
      <p:pic>
        <p:nvPicPr>
          <p:cNvPr id="7180" name="Picture 12" descr="Znalezione obrazy dla zapytania ojcostwo"/>
          <p:cNvPicPr>
            <a:picLocks noChangeAspect="1" noChangeArrowheads="1"/>
          </p:cNvPicPr>
          <p:nvPr/>
        </p:nvPicPr>
        <p:blipFill>
          <a:blip r:embed="rId5"/>
          <a:srcRect r="19408"/>
          <a:stretch>
            <a:fillRect/>
          </a:stretch>
        </p:blipFill>
        <p:spPr bwMode="auto">
          <a:xfrm>
            <a:off x="6643702" y="0"/>
            <a:ext cx="2533103" cy="23557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stokąt 4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20483" name="pole tekstowe 3"/>
          <p:cNvSpPr txBox="1">
            <a:spLocks noChangeArrowheads="1"/>
          </p:cNvSpPr>
          <p:nvPr/>
        </p:nvSpPr>
        <p:spPr bwMode="auto">
          <a:xfrm>
            <a:off x="571472" y="928670"/>
            <a:ext cx="8143875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pl-PL" sz="3600" b="1" dirty="0" smtClean="0"/>
              <a:t>Dziękuję!</a:t>
            </a:r>
            <a:endParaRPr lang="pl-PL" sz="3600" b="1" dirty="0"/>
          </a:p>
        </p:txBody>
      </p:sp>
      <p:pic>
        <p:nvPicPr>
          <p:cNvPr id="21506" name="Picture 2" descr="Znalezione obrazy dla zapytania ojcostw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36" y="2071678"/>
            <a:ext cx="4214842" cy="421484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142976" y="-24"/>
            <a:ext cx="7786684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Co wiemy o problemie niealimentacji?</a:t>
            </a:r>
          </a:p>
          <a:p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Wzrost zadłużenia wobec dzieci: z 5 mld w 2015 do ponad </a:t>
            </a:r>
            <a:r>
              <a:rPr lang="pl-PL" sz="2400" b="1" dirty="0" smtClean="0"/>
              <a:t>11 mld zł w 2017</a:t>
            </a:r>
            <a:r>
              <a:rPr lang="pl-PL" sz="2400" dirty="0" smtClean="0"/>
              <a:t>. Liczba dłużników alimentacyjnych: z 176 do 320 tysięcy (Krajowy Rejestr Długów BIG S.A.).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 W latach 2010-2015 było 100-120 tys. orzeczeń o istnieniu obowiązku alimentacyjnego rocznie i </a:t>
            </a:r>
            <a:r>
              <a:rPr lang="pl-PL" sz="2400" b="1" dirty="0" smtClean="0"/>
              <a:t>50-60 tys</a:t>
            </a:r>
            <a:r>
              <a:rPr lang="pl-PL" sz="2400" dirty="0" smtClean="0"/>
              <a:t>. wpływających do komorników spraw o egzekucję, </a:t>
            </a:r>
            <a:r>
              <a:rPr lang="pl-PL" sz="2400" b="1" dirty="0" smtClean="0"/>
              <a:t>tylko 20% skuteczności </a:t>
            </a:r>
            <a:r>
              <a:rPr lang="pl-PL" sz="2400" dirty="0" smtClean="0"/>
              <a:t>(Raport Instytutu Wymiaru Sprawiedliwości RPO).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Wzrosła </a:t>
            </a:r>
            <a:r>
              <a:rPr lang="pl-PL" sz="2400" b="1" dirty="0" smtClean="0"/>
              <a:t>ściągalność do Funduszu Alimentacyjnego </a:t>
            </a:r>
            <a:r>
              <a:rPr lang="pl-PL" sz="2400" dirty="0" smtClean="0"/>
              <a:t>z 13% w 2015 do 26% w 2017. 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</a:t>
            </a:r>
            <a:r>
              <a:rPr lang="pl-PL" sz="2400" b="1" dirty="0" smtClean="0"/>
              <a:t>Ściągalność na rzecz dzieci </a:t>
            </a:r>
            <a:r>
              <a:rPr lang="pl-PL" sz="2400" dirty="0" smtClean="0"/>
              <a:t>pozostaje niska – w 2016 to 19% (Krajowa Rada Komornicza).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428754" y="332031"/>
            <a:ext cx="7715246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Co wiemy o problemie niealimentacji?</a:t>
            </a:r>
          </a:p>
          <a:p>
            <a:pPr algn="ctr">
              <a:defRPr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Dzieci nieotrzymujących (pełnych) alimentów może być ponad 1.000.000, z Funduszu Alimentacyjnego korzysta ich coraz mniejsza liczba: </a:t>
            </a:r>
            <a:r>
              <a:rPr lang="pl-PL" sz="2400" b="1" dirty="0" smtClean="0"/>
              <a:t>w 2014 – 333,7 tys., w 2015 r. - 313,5 tys</a:t>
            </a:r>
            <a:r>
              <a:rPr lang="pl-PL" sz="2400" dirty="0" smtClean="0"/>
              <a:t>. (</a:t>
            </a:r>
            <a:r>
              <a:rPr lang="pl-PL" sz="2400" dirty="0" err="1" smtClean="0"/>
              <a:t>MRPiPS</a:t>
            </a:r>
            <a:r>
              <a:rPr lang="pl-PL" sz="2400" dirty="0" smtClean="0"/>
              <a:t>).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Niezmieniony od 2007 r. </a:t>
            </a:r>
            <a:r>
              <a:rPr lang="pl-PL" sz="2400" b="1" dirty="0" smtClean="0"/>
              <a:t>próg AF 725 zł </a:t>
            </a:r>
            <a:r>
              <a:rPr lang="pl-PL" sz="2400" dirty="0" smtClean="0"/>
              <a:t>na osobę w rodzinie, przy płacy minimalnej w 2018 r. ok. 1530 zł netto w rodzinie 1+1 próg przekroczony o 80 zł.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</a:t>
            </a:r>
            <a:r>
              <a:rPr lang="pl-PL" sz="2400" b="1" dirty="0" smtClean="0"/>
              <a:t>Pogarsza się sytuacja samotnych rodziców</a:t>
            </a:r>
            <a:r>
              <a:rPr lang="pl-PL" sz="2400" dirty="0" smtClean="0"/>
              <a:t>: w 2016 r. w gorszej sytuacji niż 2008 r.</a:t>
            </a:r>
          </a:p>
          <a:p>
            <a:r>
              <a:rPr lang="pl-PL" sz="2400" dirty="0" smtClean="0"/>
              <a:t>znajdowały się samotne osoby dorosłe z dziećmi na utrzymaniu - wzrost o 4% (GUS, </a:t>
            </a:r>
            <a:r>
              <a:rPr lang="pl-PL" sz="2400" dirty="0" err="1" smtClean="0"/>
              <a:t>Eurostat</a:t>
            </a:r>
            <a:r>
              <a:rPr lang="pl-PL" sz="2400" dirty="0" smtClean="0"/>
              <a:t>). Ponad 50% badanych matek deklaruje negatywny wpływ niealimentacji na życie rodziny.</a:t>
            </a:r>
          </a:p>
          <a:p>
            <a:r>
              <a:rPr lang="pl-PL" sz="2400" dirty="0" smtClean="0"/>
              <a:t> </a:t>
            </a:r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357316" y="129859"/>
            <a:ext cx="764384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Postrzeganie niealimentacji </a:t>
            </a:r>
          </a:p>
          <a:p>
            <a:pPr algn="ctr">
              <a:defRPr/>
            </a:pPr>
            <a:r>
              <a:rPr lang="pl-PL" sz="2400" dirty="0" smtClean="0"/>
              <a:t>(Kantar </a:t>
            </a:r>
            <a:r>
              <a:rPr lang="pl-PL" sz="2400" dirty="0" err="1" smtClean="0"/>
              <a:t>Millward</a:t>
            </a:r>
            <a:r>
              <a:rPr lang="pl-PL" sz="2400" dirty="0" smtClean="0"/>
              <a:t> Brown 2017)</a:t>
            </a:r>
          </a:p>
          <a:p>
            <a:pPr algn="ctr">
              <a:defRPr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Polacy uważają, że temat niepłacenia alimentów na rzecz dzieci jest pomijany w debacie publicznej i za rzadko poruszany przez media - </a:t>
            </a:r>
            <a:r>
              <a:rPr lang="pl-PL" sz="2400" b="1" dirty="0" smtClean="0"/>
              <a:t>77%</a:t>
            </a:r>
            <a:endParaRPr lang="pl-PL" sz="2400" dirty="0" smtClean="0"/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Zdecydowana większość badanych nie ma zrozumienia dla swoich znajomych, którzy nie płacą alimentów – </a:t>
            </a:r>
            <a:r>
              <a:rPr lang="pl-PL" sz="2400" b="1" dirty="0" smtClean="0"/>
              <a:t>75% </a:t>
            </a:r>
            <a:r>
              <a:rPr lang="pl-PL" sz="2400" dirty="0" smtClean="0"/>
              <a:t>uważa, że żaden ze znanych im dłużników „nie ma uzasadnionych powodów by nie płacić alimentów”.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dirty="0" smtClean="0"/>
              <a:t> Jednak tylko </a:t>
            </a:r>
            <a:r>
              <a:rPr lang="pl-PL" sz="2400" b="1" dirty="0" smtClean="0"/>
              <a:t>40% </a:t>
            </a:r>
            <a:r>
              <a:rPr lang="pl-PL" sz="2400" dirty="0" smtClean="0"/>
              <a:t>osób znających jakiegoś dłużnika próbowało wpłynąć na zmianę zachowania. </a:t>
            </a:r>
          </a:p>
          <a:p>
            <a:pPr algn="ctr">
              <a:defRPr/>
            </a:pPr>
            <a:r>
              <a:rPr lang="pl-PL" sz="2400" dirty="0" smtClean="0"/>
              <a:t>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285878" y="-24"/>
            <a:ext cx="764384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Przyczyny niealimentacji </a:t>
            </a:r>
          </a:p>
          <a:p>
            <a:pPr algn="ctr">
              <a:defRPr/>
            </a:pPr>
            <a:r>
              <a:rPr lang="pl-PL" sz="2400" dirty="0" smtClean="0"/>
              <a:t>(Kantar </a:t>
            </a:r>
            <a:r>
              <a:rPr lang="pl-PL" sz="2400" dirty="0" err="1" smtClean="0"/>
              <a:t>Millward</a:t>
            </a:r>
            <a:r>
              <a:rPr lang="pl-PL" sz="2400" dirty="0" smtClean="0"/>
              <a:t> Brown 2017, Raport „Postrzeganie osób..” 2018)</a:t>
            </a:r>
          </a:p>
          <a:p>
            <a:pPr algn="ctr">
              <a:defRPr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dirty="0" smtClean="0"/>
              <a:t>Polacy uważają, że problemem są: zbyt niskie kary dla niepłacących (58%), zbyt pobłażliwe traktowanie dłużników przez gminy (53%), zła wola niepłacących (52%).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dirty="0" smtClean="0"/>
              <a:t>Blisko 36% dłużników alimentacyjnych ma </a:t>
            </a:r>
            <a:r>
              <a:rPr lang="pl-PL" sz="2400" b="1" dirty="0" smtClean="0"/>
              <a:t>inne zaległości</a:t>
            </a:r>
            <a:r>
              <a:rPr lang="pl-PL" sz="2400" dirty="0" smtClean="0"/>
              <a:t> wobec wierzycieli (banki, operatorzy komórkowi itd.): 14% nie płaci faktur za telewizję, telefon i Internet, 17% ma długi wobec branży finansowej.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dirty="0" smtClean="0"/>
              <a:t>Zdaniem 46% rodziców pełniących opiekę dłużnik cierpi na chorobę alkoholową, 21% deklaruje, że dłużnik jest uzależniony od narkotyków. </a:t>
            </a:r>
            <a:r>
              <a:rPr lang="pl-PL" sz="2400" b="1" dirty="0" smtClean="0"/>
              <a:t>	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000100" y="-49442"/>
            <a:ext cx="814390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Przyczyny niealimentacji </a:t>
            </a:r>
          </a:p>
          <a:p>
            <a:pPr algn="ctr">
              <a:defRPr/>
            </a:pPr>
            <a:r>
              <a:rPr lang="pl-PL" sz="2400" dirty="0" smtClean="0"/>
              <a:t>(Raport „Postrzeganie osób..” 2018)</a:t>
            </a:r>
          </a:p>
          <a:p>
            <a:pPr algn="ctr">
              <a:defRPr/>
            </a:pPr>
            <a:endParaRPr lang="pl-PL" sz="2400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 Wsparcie otoczenia i zatrudnienie w „szarej strefie”</a:t>
            </a:r>
            <a:r>
              <a:rPr lang="pl-PL" sz="2400" dirty="0" smtClean="0"/>
              <a:t> – 62% w badaniu </a:t>
            </a:r>
            <a:r>
              <a:rPr lang="pl-PL" sz="2400" dirty="0" err="1" smtClean="0"/>
              <a:t>Millward</a:t>
            </a:r>
            <a:r>
              <a:rPr lang="pl-PL" sz="2400" dirty="0" smtClean="0"/>
              <a:t> Brown wskazało na „przyzwolenie najbliższego otoczenia, np. zatrudnianie na czarno, płacenie części pensji pod stołem, przepisywanie majątku na rodzinę.”</a:t>
            </a:r>
          </a:p>
          <a:p>
            <a:pPr>
              <a:buFont typeface="Wingdings" pitchFamily="2" charset="2"/>
              <a:buChar char="Ø"/>
            </a:pPr>
            <a:endParaRPr lang="pl-PL" sz="2400" b="1" dirty="0" smtClean="0"/>
          </a:p>
          <a:p>
            <a:pPr>
              <a:buFont typeface="Wingdings" pitchFamily="2" charset="2"/>
              <a:buChar char="Ø"/>
            </a:pPr>
            <a:r>
              <a:rPr lang="pl-PL" sz="2400" b="1" dirty="0" smtClean="0"/>
              <a:t> </a:t>
            </a:r>
            <a:r>
              <a:rPr lang="pl-PL" sz="2400" dirty="0" smtClean="0"/>
              <a:t>W Raporcie mgr Gołębiewskiej Żukowskiej: </a:t>
            </a:r>
            <a:r>
              <a:rPr lang="pl-PL" sz="2400" b="1" dirty="0" smtClean="0"/>
              <a:t>38% uznało, że dłużnik pracuje w „szarej strefie”, 84% że niepłacący ojcowie wspierani są przez poszczególne osoby z najbliższego otoczenia. </a:t>
            </a:r>
          </a:p>
          <a:p>
            <a:r>
              <a:rPr lang="pl-PL" sz="2400" dirty="0" smtClean="0"/>
              <a:t>Wypowiedzi większości ojców niepłacących alimentów to potwierdzają: „rodzice pomagają mi ukryć majątek, dochody, miejsce zamieszkania”, „mój pracodawca zgodził się zatrudnić mnie ‘na czarno’ lub oficjalnie za najniższą krajową, aby ukryć dochody przed komornikiem”</a:t>
            </a:r>
            <a:r>
              <a:rPr lang="pl-PL" sz="2400" b="1" dirty="0" smtClean="0"/>
              <a:t>.	</a:t>
            </a:r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357316" y="-24"/>
            <a:ext cx="7643840" cy="74789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Przyczyny niealimentacji </a:t>
            </a:r>
          </a:p>
          <a:p>
            <a:pPr algn="ctr">
              <a:defRPr/>
            </a:pPr>
            <a:r>
              <a:rPr lang="pl-PL" sz="2400" dirty="0" smtClean="0"/>
              <a:t>(Raport „Postrzeganie osób..” 2018)</a:t>
            </a:r>
          </a:p>
          <a:p>
            <a:pPr algn="ctr">
              <a:defRPr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dirty="0" smtClean="0"/>
              <a:t>Powiązanie przemocy ekonomicznej z innymi rodzajami przemocy =&gt; </a:t>
            </a:r>
            <a:r>
              <a:rPr lang="pl-PL" sz="2400" b="1" dirty="0" smtClean="0"/>
              <a:t>Czy osoba zobowiązana do płacenie alimentów stosowała kiedykolwiek wobec Ciebie przemoc? 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b="1" dirty="0" smtClean="0"/>
          </a:p>
          <a:p>
            <a:pPr lvl="1"/>
            <a:r>
              <a:rPr lang="pl-PL" sz="2400" dirty="0" smtClean="0"/>
              <a:t>Fizyczną 	45,8% 	</a:t>
            </a:r>
          </a:p>
          <a:p>
            <a:pPr lvl="1"/>
            <a:r>
              <a:rPr lang="pl-PL" sz="2400" dirty="0" smtClean="0"/>
              <a:t>Psychiczną 73,9% 		</a:t>
            </a:r>
          </a:p>
          <a:p>
            <a:pPr lvl="1"/>
            <a:r>
              <a:rPr lang="pl-PL" sz="2400" dirty="0" smtClean="0"/>
              <a:t>Seksualną 16,5%</a:t>
            </a:r>
            <a:endParaRPr lang="pl-PL" sz="2400" b="1" dirty="0" smtClean="0"/>
          </a:p>
          <a:p>
            <a:r>
              <a:rPr lang="pl-PL" sz="2400" b="1" dirty="0" smtClean="0"/>
              <a:t>	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Czy osoba zobowiązana do płacenie alimentów stosowała kiedykolwiek przemoc wobec dziecka?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b="1" dirty="0" smtClean="0"/>
          </a:p>
          <a:p>
            <a:pPr lvl="1"/>
            <a:r>
              <a:rPr lang="pl-PL" sz="2400" dirty="0" smtClean="0"/>
              <a:t>Fizyczną 17% 	</a:t>
            </a:r>
          </a:p>
          <a:p>
            <a:pPr lvl="1"/>
            <a:r>
              <a:rPr lang="pl-PL" sz="2400" dirty="0" smtClean="0"/>
              <a:t>Psychiczną 34,6% </a:t>
            </a:r>
            <a:r>
              <a:rPr lang="pl-PL" sz="2400" b="1" dirty="0" smtClean="0"/>
              <a:t>		</a:t>
            </a:r>
            <a:r>
              <a:rPr lang="pl-PL" sz="2400" dirty="0" smtClean="0"/>
              <a:t>  </a:t>
            </a:r>
            <a:endParaRPr lang="pl-PL" sz="2400" b="1" dirty="0" smtClean="0"/>
          </a:p>
          <a:p>
            <a:pPr>
              <a:buFont typeface="Wingdings" pitchFamily="2" charset="2"/>
              <a:buChar char="Ø"/>
            </a:pPr>
            <a:endParaRPr lang="pl-PL" sz="2400" dirty="0" smtClean="0"/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357316" y="129859"/>
            <a:ext cx="7643840" cy="71096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Przyczyny niealimentacji </a:t>
            </a:r>
          </a:p>
          <a:p>
            <a:pPr algn="ctr">
              <a:defRPr/>
            </a:pPr>
            <a:r>
              <a:rPr lang="pl-PL" sz="2400" dirty="0" smtClean="0"/>
              <a:t>(Raport „Postrzeganie osób..” 2018)</a:t>
            </a:r>
          </a:p>
          <a:p>
            <a:pPr algn="ctr">
              <a:defRPr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Opieka naprzemienna? 18% </a:t>
            </a:r>
            <a:r>
              <a:rPr lang="pl-PL" sz="2400" dirty="0" smtClean="0"/>
              <a:t>deklaruje, że „w moim przypadku nie jest możliwa, bo osoba niepłacąca alimenty jest sprawcą przemocy, jest uzależniony/a od substancji psychoaktywnych i nie leczy się”</a:t>
            </a:r>
            <a:r>
              <a:rPr lang="pl-PL" sz="2400" b="1" dirty="0" smtClean="0"/>
              <a:t> 		</a:t>
            </a:r>
          </a:p>
          <a:p>
            <a:pPr marL="457200" indent="-457200"/>
            <a:r>
              <a:rPr lang="pl-PL" sz="2400" dirty="0" smtClean="0"/>
              <a:t>  </a:t>
            </a:r>
            <a:endParaRPr lang="pl-PL" sz="24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35,7% </a:t>
            </a:r>
            <a:r>
              <a:rPr lang="pl-PL" sz="2400" dirty="0" smtClean="0"/>
              <a:t>uważa, że opieka naprzemienna nie jest możliwa „ze względu na to, że osoba niepłacąca alimenty nie utrzymuje w ogóle kontaktu z dzieckiem (porzucił/a dziecko)”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1,3%</a:t>
            </a:r>
            <a:r>
              <a:rPr lang="pl-PL" sz="2400" dirty="0" smtClean="0"/>
              <a:t> respondentów uznała, że „nie zgodziłaby się na taką formę opieki, jeśli oznaczałoby to utratę alimentów na dziecko, które w imieniu dziecka ma otrzymywać”</a:t>
            </a:r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rostokąt 5"/>
          <p:cNvSpPr/>
          <p:nvPr/>
        </p:nvSpPr>
        <p:spPr>
          <a:xfrm>
            <a:off x="6215063" y="5143500"/>
            <a:ext cx="2857500" cy="164306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pl-PL"/>
          </a:p>
        </p:txBody>
      </p:sp>
      <p:sp>
        <p:nvSpPr>
          <p:cNvPr id="4" name="pole tekstowe 3"/>
          <p:cNvSpPr txBox="1">
            <a:spLocks noChangeArrowheads="1"/>
          </p:cNvSpPr>
          <p:nvPr/>
        </p:nvSpPr>
        <p:spPr bwMode="auto">
          <a:xfrm>
            <a:off x="1357316" y="629925"/>
            <a:ext cx="7643840" cy="637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pl-PL" sz="2400" b="1" dirty="0" smtClean="0"/>
              <a:t>Posumowanie</a:t>
            </a:r>
            <a:endParaRPr lang="pl-PL" sz="2400" dirty="0" smtClean="0"/>
          </a:p>
          <a:p>
            <a:pPr algn="ctr">
              <a:defRPr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Różne przyczyny niealimentacji =&gt; różne formy działania. 		</a:t>
            </a:r>
          </a:p>
          <a:p>
            <a:pPr marL="457200" indent="-457200"/>
            <a:r>
              <a:rPr lang="pl-PL" sz="2400" dirty="0" smtClean="0"/>
              <a:t>  </a:t>
            </a:r>
            <a:endParaRPr lang="pl-PL" sz="24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Programy wsparcia dla dłużników, którzy nie są w stanie płacić; informacja i edukacja dla dłużników, gdy alimenty nie są priorytetem; kary </a:t>
            </a:r>
            <a:r>
              <a:rPr lang="pl-PL" sz="2400" b="1" smtClean="0"/>
              <a:t>dla celowo </a:t>
            </a:r>
            <a:r>
              <a:rPr lang="pl-PL" sz="2400" b="1" dirty="0" smtClean="0"/>
              <a:t>unikających płacenia.</a:t>
            </a:r>
          </a:p>
          <a:p>
            <a:pPr marL="457200" indent="-457200">
              <a:buFont typeface="Wingdings" pitchFamily="2" charset="2"/>
              <a:buChar char="Ø"/>
            </a:pPr>
            <a:endParaRPr lang="pl-PL" sz="2400" b="1" dirty="0" smtClean="0"/>
          </a:p>
          <a:p>
            <a:pPr marL="457200" indent="-457200">
              <a:buFont typeface="Wingdings" pitchFamily="2" charset="2"/>
              <a:buChar char="Ø"/>
            </a:pPr>
            <a:r>
              <a:rPr lang="pl-PL" sz="2400" b="1" dirty="0" smtClean="0"/>
              <a:t>Konieczność działań prewencyjnych, w tym przede wszystkim wspieranie aktywnego ojcostwa (promocja urlopów ojcowskich, wydzielony urlop dedykowany ojcu).</a:t>
            </a: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endParaRPr lang="pl-PL" sz="2400" dirty="0" smtClean="0"/>
          </a:p>
          <a:p>
            <a:pPr marL="457200" indent="-457200">
              <a:buFont typeface="Wingdings" pitchFamily="2" charset="2"/>
              <a:buChar char="Ø"/>
            </a:pPr>
            <a:endParaRPr lang="pl-PL" sz="2400" dirty="0" smtClean="0"/>
          </a:p>
          <a:p>
            <a:pPr algn="ctr">
              <a:defRPr/>
            </a:pPr>
            <a:r>
              <a:rPr lang="pl-PL" sz="2400" dirty="0" smtClean="0"/>
              <a:t>. </a:t>
            </a:r>
            <a:endParaRPr lang="pl-PL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-mall_110615-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SH-mall_110615-1</Template>
  <TotalTime>7929</TotalTime>
  <Words>658</Words>
  <Application>Microsoft Office PowerPoint</Application>
  <PresentationFormat>Pokaz na ekranie (4:3)</PresentationFormat>
  <Paragraphs>85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SH-mall_110615-1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mis uszatek</dc:creator>
  <cp:lastModifiedBy>Ewa Dawidziuk</cp:lastModifiedBy>
  <cp:revision>155</cp:revision>
  <dcterms:created xsi:type="dcterms:W3CDTF">2016-09-07T15:16:42Z</dcterms:created>
  <dcterms:modified xsi:type="dcterms:W3CDTF">2018-06-21T20:15:40Z</dcterms:modified>
</cp:coreProperties>
</file>