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</p:sldIdLst>
  <p:sldSz cx="9144000" cy="5143500" type="screen16x9"/>
  <p:notesSz cx="7099300" cy="10234613"/>
  <p:embeddedFontLst>
    <p:embeddedFont>
      <p:font typeface="Impact" pitchFamily="34" charset="0"/>
      <p:regular r:id="rId18"/>
    </p:embeddedFont>
    <p:embeddedFont>
      <p:font typeface="Roboto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08DE0DF-0771-456B-A1B9-87D38E57A8AE}">
  <a:tblStyle styleId="{A08DE0DF-0771-456B-A1B9-87D38E57A8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FBEE4E3-B5BA-4C88-B8C0-418B7FFDA1A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435" autoAdjust="0"/>
  </p:normalViewPr>
  <p:slideViewPr>
    <p:cSldViewPr snapToGrid="0">
      <p:cViewPr>
        <p:scale>
          <a:sx n="75" d="100"/>
          <a:sy n="75" d="100"/>
        </p:scale>
        <p:origin x="-1440" y="-3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52800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r>
              <a:rPr lang="pl">
                <a:solidFill>
                  <a:srgbClr val="343434"/>
                </a:solidFill>
              </a:rPr>
              <a:t>Społecznie Odpowiedzialne Zamówienia Publiczne odnoszą się do etapów zamówień publicznych, które uwzględniają jeden lub kilka następujących aspektów: promocja godnej pracy, poszanowanie praw człowieka i prawa pracy, wsparcie społecznego włączenia (w tym osób niepełnosprawnych) ekonomia społeczna i MSP, promocja równych szans oraz zasady ,,dostępny i przeznaczony dla wszystkich”, włączenie zrównoważonych kryteriów wraz z uwzględnieniem kwestii uczciwego i etycznego handlu przy poszanowaniu zasad traktatowych i dyrektyw w sprawie zamówień publicznych. na podst. Podręcznika KE „Buying Social”</a:t>
            </a:r>
            <a:endParaRPr>
              <a:solidFill>
                <a:srgbClr val="343434"/>
              </a:solidFill>
            </a:endParaRPr>
          </a:p>
          <a:p>
            <a:pPr marL="0" indent="0">
              <a:buNone/>
            </a:pPr>
            <a:endParaRPr>
              <a:solidFill>
                <a:srgbClr val="343434"/>
              </a:solidFill>
            </a:endParaRPr>
          </a:p>
          <a:p>
            <a:pPr marL="0" indent="0">
              <a:buNone/>
            </a:pPr>
            <a:r>
              <a:rPr lang="pl">
                <a:solidFill>
                  <a:srgbClr val="343434"/>
                </a:solidFill>
              </a:rPr>
              <a:t>Zamówienia społeczne szersze niż tylko klauzule społeczne. </a:t>
            </a:r>
            <a:endParaRPr>
              <a:solidFill>
                <a:srgbClr val="343434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r>
              <a:rPr lang="pl" dirty="0"/>
              <a:t>3 PN</a:t>
            </a:r>
            <a:endParaRPr dirty="0"/>
          </a:p>
          <a:p>
            <a:pPr marL="0" indent="0">
              <a:buNone/>
            </a:pPr>
            <a:r>
              <a:rPr lang="pl" dirty="0"/>
              <a:t>5 138o</a:t>
            </a:r>
            <a:endParaRPr dirty="0"/>
          </a:p>
          <a:p>
            <a:pPr marL="0" indent="0">
              <a:buNone/>
            </a:pPr>
            <a:r>
              <a:rPr lang="pl" dirty="0"/>
              <a:t>1 ZP</a:t>
            </a:r>
            <a:endParaRPr sz="13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r>
              <a:rPr lang="pl" sz="1300"/>
              <a:t>9 - 6 - 19 - 9 ss brało udział w zapytaniach ofertowych, 6 ss zrealizowało łącznie 19 zleceń</a:t>
            </a:r>
            <a:endParaRPr sz="1300"/>
          </a:p>
          <a:p>
            <a:pPr marL="0" indent="0">
              <a:buNone/>
            </a:pPr>
            <a:r>
              <a:rPr lang="pl" sz="1300"/>
              <a:t>3 - 1 - 1 - 3 ss brało udział w przetargach, z czego 1 ss. zrealizowała 1 zamówienie w ramach przetargu JST </a:t>
            </a:r>
            <a:endParaRPr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r>
              <a:rPr lang="pl" sz="1300"/>
              <a:t>Co Państwa zdaniem przyczyniłoby się do powszechnego stosowania przez samorządy klauzul społecznych w zamówieniach publicznych?</a:t>
            </a:r>
            <a:endParaRPr sz="1300"/>
          </a:p>
          <a:p>
            <a:pPr marL="0" indent="0">
              <a:buNone/>
            </a:pPr>
            <a:r>
              <a:rPr lang="pl" sz="1300"/>
              <a:t>Otwarte odpowiedzi - </a:t>
            </a:r>
            <a:br>
              <a:rPr lang="pl" sz="1300"/>
            </a:br>
            <a:r>
              <a:rPr lang="pl" sz="1300"/>
              <a:t>1) </a:t>
            </a:r>
            <a:r>
              <a:rPr lang="pl">
                <a:highlight>
                  <a:srgbClr val="FFFFFF"/>
                </a:highlight>
              </a:rPr>
              <a:t>Brak wiedzy i terminowości w Urzędach Pracy przyjmujących oferty zatrudnienia. Zamawiający nie ma oprócz kar szansy wpłynięcia na wykonawcę. Wykonawca nie ma wpływu na opieszałość Urzędów Pracy.</a:t>
            </a:r>
            <a:endParaRPr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pl">
                <a:highlight>
                  <a:srgbClr val="FFFFFF"/>
                </a:highlight>
              </a:rPr>
              <a:t>Należy zsynchronizować ideę stosowania klauzul społecznych z działaniami Urzędów Pracy, które winny wspierać właściwe wdrażanie niniejszych.</a:t>
            </a:r>
            <a:endParaRPr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pl">
                <a:highlight>
                  <a:srgbClr val="FFFFFF"/>
                </a:highlight>
              </a:rPr>
              <a:t>2) charakter umów nie pozwala  na zastosowanie  klauzul społecznych  np. bankowa obsługa budżetu, udzielenie i obsługa  kredytu, dostawa gazu. Świadczenie usług prawnych  w zamówieniach</a:t>
            </a:r>
            <a:endParaRPr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pl">
                <a:highlight>
                  <a:srgbClr val="FFFFFF"/>
                </a:highlight>
              </a:rPr>
              <a:t>3) Ujednolicenia stanowiska KIO (Krajowa Izba odwoławcza) przy stosowaniu klauzul społecznych</a:t>
            </a:r>
            <a:endParaRPr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pl">
                <a:highlight>
                  <a:srgbClr val="FFFFFF"/>
                </a:highlight>
              </a:rPr>
              <a:t>4) Wypracowanie jednolitych uregulowań dotyczących stosowania klauzul społecznych przez jednostki samorządowe</a:t>
            </a:r>
            <a:endParaRPr>
              <a:highlight>
                <a:srgbClr val="FFFFFF"/>
              </a:highlight>
            </a:endParaRPr>
          </a:p>
          <a:p>
            <a:pPr marL="0" indent="0">
              <a:buNone/>
            </a:pPr>
            <a:endParaRPr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pl">
                <a:highlight>
                  <a:srgbClr val="FFFFFF"/>
                </a:highlight>
              </a:rPr>
              <a:t>Kierunki rozwoju - PROMOCJA / EDUKACJA / WSPÓŁPRACA Konieczność współpracy, zespoły interdyscyplinarne z różnych dziedzin</a:t>
            </a: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495239" indent="-330159">
              <a:buSzPts val="1200"/>
              <a:buAutoNum type="arabicPeriod"/>
            </a:pPr>
            <a:r>
              <a:rPr lang="pl" sz="1300" dirty="0"/>
              <a:t>Bezrobocie za 12.2017 r</a:t>
            </a:r>
            <a:r>
              <a:rPr lang="pl" sz="1300" dirty="0"/>
              <a:t>. – dane WUP</a:t>
            </a:r>
            <a:endParaRPr sz="1300" dirty="0"/>
          </a:p>
          <a:p>
            <a:pPr marL="495239" indent="-330159">
              <a:buSzPts val="1200"/>
              <a:buAutoNum type="arabicPeriod"/>
            </a:pPr>
            <a:r>
              <a:rPr lang="pl" sz="1300" dirty="0"/>
              <a:t>ON - dane za 12.2017 r. - do tego na podstawie danych z połowy 2017 roku można przyjąć, że ok. 5 tys. osób ma lekki stopień niepełnosprawności, ok. 2 tys. umiarkowany, ok. 100 znaczny. Są to osoby zdatne do podjęcia pracy</a:t>
            </a:r>
            <a:r>
              <a:rPr lang="pl" sz="1300" dirty="0"/>
              <a:t>., dane WUP</a:t>
            </a:r>
            <a:endParaRPr sz="1300" dirty="0"/>
          </a:p>
          <a:p>
            <a:pPr marL="495239" indent="-330159">
              <a:buSzPts val="1200"/>
              <a:buAutoNum type="arabicPeriod"/>
            </a:pPr>
            <a:r>
              <a:rPr lang="pl" sz="1300" dirty="0"/>
              <a:t>Ilość załączników (oświadczenie o spełnieniu warunków zamówienia, podleganie wykluczeniu, wykaz usług, formularz, oświadczenie o grupie kapitałowej, podwykonawcy, oświadczenie o spełnieniu klauzuli społecznej, kryteriów społecznych itp) Upraszczać, scalać dokumenty, mniej powtórzeń. A do tego elektroniczny obieg dokumentów, załącznik JEDZ (</a:t>
            </a:r>
            <a:r>
              <a:rPr lang="pl" sz="1300" dirty="0">
                <a:solidFill>
                  <a:srgbClr val="343434"/>
                </a:solidFill>
              </a:rPr>
              <a:t>Jednolity Europejski Dokument Zamówienia</a:t>
            </a:r>
            <a:r>
              <a:rPr lang="pl" sz="1300" dirty="0"/>
              <a:t>), podpisy certyfikowane, hasła itp.</a:t>
            </a:r>
            <a:endParaRPr sz="1300" dirty="0"/>
          </a:p>
          <a:p>
            <a:pPr marL="495239" indent="-330159">
              <a:buSzPts val="1200"/>
              <a:buAutoNum type="arabicPeriod"/>
            </a:pPr>
            <a:r>
              <a:rPr lang="pl" sz="1300" dirty="0"/>
              <a:t>Kontrola - do sprawdzenia 1 przetarg z 100 zwykłych i 1 przetarg z 2 z klauzulami społecznymi</a:t>
            </a:r>
            <a:endParaRPr sz="1300" dirty="0"/>
          </a:p>
          <a:p>
            <a:pPr marL="495239" indent="-330159">
              <a:buSzPts val="1200"/>
              <a:buAutoNum type="arabicPeriod"/>
            </a:pPr>
            <a:r>
              <a:rPr lang="pl" sz="1300" dirty="0"/>
              <a:t>Potencjał, wykonawcy w okolicy, współpraca z UP/OPS w zakresie ilości bezrobotnych, potrzebujących, po wyrokach, po uzależnieniach</a:t>
            </a:r>
            <a:endParaRPr sz="1300" dirty="0"/>
          </a:p>
          <a:p>
            <a:pPr marL="495239" indent="-330159">
              <a:buSzPts val="1200"/>
              <a:buAutoNum type="arabicPeriod"/>
            </a:pPr>
            <a:r>
              <a:rPr lang="pl" sz="1300" dirty="0"/>
              <a:t>Różne doświadczenia. W MCPS ostatnio z przetargiem wyszło drożej - ścianka + torby, notesy, naklejki z niepełnosprawnymi. Firma z Bielska, która zatrudnia 3 z niepełnosprawnościami.w przetargu było 6 firm, wygrali mimo że mieli wyższą cenę. Drugie postępowanie (gadżety, maskotka), taniej niż w budżecie. </a:t>
            </a:r>
            <a:br>
              <a:rPr lang="pl" sz="1300" dirty="0"/>
            </a:br>
            <a:r>
              <a:rPr lang="pl" sz="1000" dirty="0"/>
              <a:t>Klauzule często podrażają ofertę - trzeba mieć na to zgodę wewnętrzną, wiedzieć, że tak się może dziać i że to jest pewna forma odpowiedzialności społecznej  trzeba uwzględniając tą odpowiedzialność i dobrze zaplanować budżet</a:t>
            </a:r>
            <a:endParaRPr sz="1300" dirty="0"/>
          </a:p>
          <a:p>
            <a:pPr marL="495239" indent="-330159">
              <a:lnSpc>
                <a:spcPct val="115000"/>
              </a:lnSpc>
              <a:buSzPts val="1200"/>
              <a:buAutoNum type="arabicPeriod"/>
            </a:pPr>
            <a:r>
              <a:rPr lang="pl" sz="1000" dirty="0"/>
              <a:t>- warto położyć większy nacisk na społeczne kryteria oceny, gdyż klauzule nie obejmują np WTZ, CIS gdyż zastrzeżenie do w PZP wskazanych podmiotów odnosi się np do takich, które zatrudniają odpowiedni odsetek osób np z niepełnosprawnościami czy innych wymienionych w ustawie, a wiele podmiotów reintegracyjnych prowadzone są przez NGO, a te nie spełniają zazwyczaj wymogów odsetka zatrudnienia (chyba 30%) zerknij w art 22 i 29 PZP gdzie jest o tych dwóch klauzulach. </a:t>
            </a:r>
            <a:br>
              <a:rPr lang="pl" sz="1000" dirty="0"/>
            </a:br>
            <a:r>
              <a:rPr lang="pl" sz="1000" dirty="0"/>
              <a:t>- społeczne kryteria oceny pozwalają uwzględniać lokalne podmioty i określać, że wymagamy aby do wykonania zamówienia (nie musi to być zatrudnienie) np były wskazywane osoby zagrożone wykluczeniu, które są np podopiecznymi PES, NGO itp. </a:t>
            </a:r>
            <a:endParaRPr sz="1000" dirty="0"/>
          </a:p>
          <a:p>
            <a:pPr marL="495239" indent="-309524">
              <a:lnSpc>
                <a:spcPct val="115000"/>
              </a:lnSpc>
              <a:spcBef>
                <a:spcPts val="1733"/>
              </a:spcBef>
              <a:spcAft>
                <a:spcPts val="1733"/>
              </a:spcAft>
              <a:buSzPts val="900"/>
              <a:buAutoNum type="arabicPeriod"/>
            </a:pPr>
            <a:r>
              <a:rPr lang="pl" sz="1000" dirty="0"/>
              <a:t>oczywiście niewielkie doświadczenie małych PES, NGO w przygotowywaniu ofert przetargowych, </a:t>
            </a:r>
            <a:endParaRPr sz="10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r>
              <a:rPr lang="pl" sz="1300"/>
              <a:t>6. </a:t>
            </a:r>
            <a:r>
              <a:rPr lang="pl" sz="1000"/>
              <a:t>- klauzule często podrażają ofertę - trzeba mieć na to zgodę wewnętrzną, wiedzieć, że tak się może dziać i że to jest pewna forma odpowiedzialności społecznej  trzeba uwzględniając tą odpowiedzialność i dobrze zaplanować budżet </a:t>
            </a:r>
            <a:endParaRPr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pl" sz="1300"/>
              <a:t>314 gmin + 37 powiatow + 5 miast = 356</a:t>
            </a:r>
            <a:endParaRPr sz="1300"/>
          </a:p>
          <a:p>
            <a:pPr marL="0" indent="0">
              <a:lnSpc>
                <a:spcPct val="115000"/>
              </a:lnSpc>
              <a:buNone/>
            </a:pPr>
            <a:r>
              <a:rPr lang="pl" sz="1300"/>
              <a:t>+ 18 dzielnic Warszawy = 374 samorządów</a:t>
            </a:r>
            <a:endParaRPr sz="1300"/>
          </a:p>
          <a:p>
            <a:pPr marL="0" indent="0">
              <a:lnSpc>
                <a:spcPct val="115000"/>
              </a:lnSpc>
              <a:buNone/>
            </a:pPr>
            <a:r>
              <a:rPr lang="pl" sz="1300"/>
              <a:t>W 2015-2016 - zwrot </a:t>
            </a:r>
            <a:r>
              <a:rPr lang="pl" sz="1900">
                <a:solidFill>
                  <a:srgbClr val="595959"/>
                </a:solidFill>
              </a:rPr>
              <a:t>79,8%</a:t>
            </a:r>
            <a:endParaRPr sz="1300"/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r>
              <a:rPr lang="pl">
                <a:solidFill>
                  <a:srgbClr val="00993E"/>
                </a:solidFill>
                <a:latin typeface="Roboto"/>
                <a:ea typeface="Roboto"/>
                <a:cs typeface="Roboto"/>
                <a:sym typeface="Roboto"/>
              </a:rPr>
              <a:t>Informacje dotyczące uchwał / regulaminów / zarządzeń w zakresie stosowania klauzul społecznych</a:t>
            </a:r>
            <a:endParaRPr>
              <a:solidFill>
                <a:srgbClr val="00993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endParaRPr sz="1500">
              <a:solidFill>
                <a:srgbClr val="00993E"/>
              </a:solidFill>
            </a:endParaRPr>
          </a:p>
          <a:p>
            <a:pPr marL="0" indent="0">
              <a:buNone/>
            </a:pPr>
            <a:endParaRPr sz="1500">
              <a:solidFill>
                <a:srgbClr val="00993E"/>
              </a:solidFill>
            </a:endParaRPr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r>
              <a:rPr lang="pl"/>
              <a:t>2015: 1 jst - 2 postępowania zastrzeżeniowa | 4 jest - 9 zamówień zatrudnieniowo</a:t>
            </a:r>
            <a:endParaRPr/>
          </a:p>
          <a:p>
            <a:pPr marL="0" indent="0">
              <a:buNone/>
            </a:pPr>
            <a:r>
              <a:rPr lang="pl"/>
              <a:t>2016: 3 jst - 5 postępowań zastrzeżeniowych | 9 jst - 80 zamówień zatrudnieniowych | 6 jst - 20 zamówień z punktacją społeczną</a:t>
            </a:r>
            <a:endParaRPr/>
          </a:p>
          <a:p>
            <a:pPr marL="0" indent="0">
              <a:buNone/>
            </a:pPr>
            <a:r>
              <a:rPr lang="pl"/>
              <a:t>2017: 3 samorządy - 5 postępowań | 16 samorządów - 162 postępowania | 7 punktacja społeczna - 37 postępowań</a:t>
            </a:r>
            <a:endParaRPr/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Shape 83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40AB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ctrTitle"/>
          </p:nvPr>
        </p:nvSpPr>
        <p:spPr>
          <a:xfrm>
            <a:off x="275150" y="287375"/>
            <a:ext cx="8557200" cy="2052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800">
                <a:solidFill>
                  <a:srgbClr val="00993E"/>
                </a:solidFill>
                <a:highlight>
                  <a:srgbClr val="F4F4F4"/>
                </a:highlight>
                <a:latin typeface="Impact"/>
                <a:ea typeface="Impact"/>
                <a:cs typeface="Impact"/>
                <a:sym typeface="Impact"/>
              </a:rPr>
              <a:t>Przyszłość zamówień społecznych – kierunki rozwoju i niezbędne zmiany</a:t>
            </a:r>
            <a:endParaRPr sz="3800">
              <a:solidFill>
                <a:srgbClr val="00993E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subTitle" idx="1"/>
          </p:nvPr>
        </p:nvSpPr>
        <p:spPr>
          <a:xfrm>
            <a:off x="275150" y="1995925"/>
            <a:ext cx="8557200" cy="1231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/>
              <a:t>Na podstawie badań i doświadczeń </a:t>
            </a:r>
            <a:br>
              <a:rPr lang="pl" dirty="0"/>
            </a:br>
            <a:r>
              <a:rPr lang="pl" dirty="0"/>
              <a:t>samorządów z woj. </a:t>
            </a:r>
            <a:r>
              <a:rPr lang="pl" dirty="0" smtClean="0"/>
              <a:t>mazowieckiego</a:t>
            </a:r>
            <a:endParaRPr dirty="0"/>
          </a:p>
        </p:txBody>
      </p:sp>
      <p:grpSp>
        <p:nvGrpSpPr>
          <p:cNvPr id="114" name="Shape 114"/>
          <p:cNvGrpSpPr/>
          <p:nvPr/>
        </p:nvGrpSpPr>
        <p:grpSpPr>
          <a:xfrm>
            <a:off x="1691680" y="3630263"/>
            <a:ext cx="5760722" cy="1382913"/>
            <a:chOff x="1691680" y="4725144"/>
            <a:chExt cx="5760722" cy="1382913"/>
          </a:xfrm>
        </p:grpSpPr>
        <p:pic>
          <p:nvPicPr>
            <p:cNvPr id="115" name="Shape 1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91680" y="4725144"/>
              <a:ext cx="5760722" cy="4997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15816" y="5410141"/>
              <a:ext cx="1219200" cy="662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27984" y="5375166"/>
              <a:ext cx="2109064" cy="73289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8" name="Shape 118"/>
          <p:cNvCxnSpPr/>
          <p:nvPr/>
        </p:nvCxnSpPr>
        <p:spPr>
          <a:xfrm>
            <a:off x="257575" y="3386150"/>
            <a:ext cx="8599200" cy="99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3E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10</a:t>
            </a:fld>
            <a:endParaRPr/>
          </a:p>
        </p:txBody>
      </p:sp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595" y="1936773"/>
            <a:ext cx="1345655" cy="73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Własne podwórko - klauzule w MCPS 2017 rok</a:t>
            </a: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471900" y="2821475"/>
            <a:ext cx="3999900" cy="655500"/>
          </a:xfrm>
          <a:prstGeom prst="rect">
            <a:avLst/>
          </a:prstGeom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5 x organizacja konferencji</a:t>
            </a:r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body" idx="2"/>
          </p:nvPr>
        </p:nvSpPr>
        <p:spPr>
          <a:xfrm>
            <a:off x="4694250" y="2821475"/>
            <a:ext cx="3999900" cy="655500"/>
          </a:xfrm>
          <a:prstGeom prst="rect">
            <a:avLst/>
          </a:prstGeom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1 x wizyta studyjna</a:t>
            </a:r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472025" y="1870400"/>
            <a:ext cx="8222100" cy="878700"/>
          </a:xfrm>
          <a:prstGeom prst="rect">
            <a:avLst/>
          </a:prstGeom>
          <a:ln w="19050" cap="flat" cmpd="sng">
            <a:solidFill>
              <a:srgbClr val="0F9D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00993E"/>
                </a:solidFill>
              </a:rPr>
              <a:t>9 zamówień publicznych z klauzulami i kryteriami społecznymi</a:t>
            </a:r>
            <a:endParaRPr sz="1600">
              <a:solidFill>
                <a:srgbClr val="00993E"/>
              </a:solidFill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471900" y="3583475"/>
            <a:ext cx="3999900" cy="655500"/>
          </a:xfrm>
          <a:prstGeom prst="rect">
            <a:avLst/>
          </a:prstGeom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1 x opracowanie graficzne, skład, łamanie i korekta publikacji (3 części)</a:t>
            </a:r>
            <a:endParaRPr/>
          </a:p>
        </p:txBody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2592370" y="4345475"/>
            <a:ext cx="3999900" cy="655500"/>
          </a:xfrm>
          <a:prstGeom prst="rect">
            <a:avLst/>
          </a:prstGeom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1 x catering</a:t>
            </a: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body" idx="2"/>
          </p:nvPr>
        </p:nvSpPr>
        <p:spPr>
          <a:xfrm>
            <a:off x="4694250" y="3583475"/>
            <a:ext cx="3999900" cy="655500"/>
          </a:xfrm>
          <a:prstGeom prst="rect">
            <a:avLst/>
          </a:prstGeom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1 x produkcja filmów dot. ekonomii społecznej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3E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>
                <a:solidFill>
                  <a:schemeClr val="lt2"/>
                </a:solidFill>
              </a:rPr>
              <a:t>11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345" name="Shape 345"/>
          <p:cNvSpPr txBox="1"/>
          <p:nvPr/>
        </p:nvSpPr>
        <p:spPr>
          <a:xfrm>
            <a:off x="-1650" y="810375"/>
            <a:ext cx="8855700" cy="4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dirty="0">
                <a:solidFill>
                  <a:srgbClr val="595959"/>
                </a:solidFill>
              </a:rPr>
              <a:t>PES-y czyli podmioty ekonomii społecznej</a:t>
            </a:r>
            <a:endParaRPr sz="1800" dirty="0">
              <a:solidFill>
                <a:srgbClr val="595959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dirty="0">
                <a:solidFill>
                  <a:srgbClr val="595959"/>
                </a:solidFill>
              </a:rPr>
              <a:t>PES-y potencjalnymi Wykonawcami (ZAZ, Sp. Socj., CIS, NGO z działalnością gospodarczą) zamówień publicznych</a:t>
            </a:r>
            <a:endParaRPr sz="1800" dirty="0">
              <a:solidFill>
                <a:srgbClr val="595959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dirty="0">
                <a:solidFill>
                  <a:srgbClr val="595959"/>
                </a:solidFill>
              </a:rPr>
              <a:t>Badanie zamówień pod kątem ekonomii społecznej</a:t>
            </a:r>
            <a:r>
              <a:rPr lang="pl" sz="1800" dirty="0" smtClean="0">
                <a:solidFill>
                  <a:srgbClr val="595959"/>
                </a:solidFill>
              </a:rPr>
              <a:t>:</a:t>
            </a:r>
          </a:p>
          <a:p>
            <a:pPr marL="914400" lvl="1" indent="-317500">
              <a:lnSpc>
                <a:spcPct val="115000"/>
              </a:lnSpc>
              <a:buClr>
                <a:srgbClr val="595959"/>
              </a:buClr>
              <a:buSzPts val="1400"/>
              <a:buAutoNum type="alphaLcPeriod"/>
            </a:pPr>
            <a:r>
              <a:rPr lang="pl-PL" sz="1800" dirty="0">
                <a:solidFill>
                  <a:srgbClr val="595959"/>
                </a:solidFill>
              </a:rPr>
              <a:t>Badanie zam. </a:t>
            </a:r>
            <a:r>
              <a:rPr lang="pl-PL" sz="1800" dirty="0" err="1">
                <a:solidFill>
                  <a:srgbClr val="595959"/>
                </a:solidFill>
              </a:rPr>
              <a:t>publ</a:t>
            </a:r>
            <a:r>
              <a:rPr lang="pl-PL" sz="1800" dirty="0">
                <a:solidFill>
                  <a:srgbClr val="595959"/>
                </a:solidFill>
              </a:rPr>
              <a:t>. JST </a:t>
            </a:r>
            <a:br>
              <a:rPr lang="pl-PL" sz="1800" dirty="0">
                <a:solidFill>
                  <a:srgbClr val="595959"/>
                </a:solidFill>
              </a:rPr>
            </a:br>
            <a:r>
              <a:rPr lang="pl-PL" sz="1800" b="1" dirty="0">
                <a:solidFill>
                  <a:srgbClr val="00993E"/>
                </a:solidFill>
              </a:rPr>
              <a:t>2 zamówienia zrealizowały PES - </a:t>
            </a:r>
            <a:r>
              <a:rPr lang="pl-PL" sz="1800" b="1" dirty="0" err="1">
                <a:solidFill>
                  <a:srgbClr val="00993E"/>
                </a:solidFill>
              </a:rPr>
              <a:t>1x</a:t>
            </a:r>
            <a:r>
              <a:rPr lang="pl-PL" sz="1800" b="1" dirty="0">
                <a:solidFill>
                  <a:srgbClr val="00993E"/>
                </a:solidFill>
              </a:rPr>
              <a:t> </a:t>
            </a:r>
            <a:r>
              <a:rPr lang="pl-PL" sz="1800" b="1" dirty="0" err="1">
                <a:solidFill>
                  <a:srgbClr val="00993E"/>
                </a:solidFill>
              </a:rPr>
              <a:t>ZAZ</a:t>
            </a:r>
            <a:r>
              <a:rPr lang="pl-PL" sz="1800" b="1" dirty="0">
                <a:solidFill>
                  <a:srgbClr val="00993E"/>
                </a:solidFill>
              </a:rPr>
              <a:t>, </a:t>
            </a:r>
            <a:r>
              <a:rPr lang="pl-PL" sz="1800" b="1" dirty="0" err="1">
                <a:solidFill>
                  <a:srgbClr val="00993E"/>
                </a:solidFill>
              </a:rPr>
              <a:t>1x</a:t>
            </a:r>
            <a:r>
              <a:rPr lang="pl-PL" sz="1800" b="1" dirty="0">
                <a:solidFill>
                  <a:srgbClr val="00993E"/>
                </a:solidFill>
              </a:rPr>
              <a:t> Sp. Socj.</a:t>
            </a:r>
            <a:r>
              <a:rPr lang="pl-PL" sz="1600" dirty="0">
                <a:solidFill>
                  <a:srgbClr val="595959"/>
                </a:solidFill>
              </a:rPr>
              <a:t> </a:t>
            </a:r>
          </a:p>
          <a:p>
            <a:pPr marL="914400" lvl="1" indent="-317500">
              <a:lnSpc>
                <a:spcPct val="115000"/>
              </a:lnSpc>
              <a:buClr>
                <a:srgbClr val="595959"/>
              </a:buClr>
              <a:buSzPts val="1400"/>
              <a:buAutoNum type="alphaLcPeriod"/>
            </a:pPr>
            <a:r>
              <a:rPr lang="pl-PL" sz="1800" dirty="0">
                <a:solidFill>
                  <a:srgbClr val="595959"/>
                </a:solidFill>
              </a:rPr>
              <a:t>Badanie współpracy JST - PES</a:t>
            </a:r>
            <a:br>
              <a:rPr lang="pl-PL" sz="1800" dirty="0">
                <a:solidFill>
                  <a:srgbClr val="595959"/>
                </a:solidFill>
              </a:rPr>
            </a:br>
            <a:r>
              <a:rPr lang="pl-PL" sz="1800" b="1" dirty="0">
                <a:solidFill>
                  <a:srgbClr val="0F9D58"/>
                </a:solidFill>
              </a:rPr>
              <a:t>25 spół. socj. </a:t>
            </a:r>
            <a:br>
              <a:rPr lang="pl-PL" sz="1800" b="1" dirty="0">
                <a:solidFill>
                  <a:srgbClr val="0F9D58"/>
                </a:solidFill>
              </a:rPr>
            </a:br>
            <a:r>
              <a:rPr lang="pl-PL" sz="1800" b="1" dirty="0">
                <a:solidFill>
                  <a:srgbClr val="0F9D58"/>
                </a:solidFill>
              </a:rPr>
              <a:t>Zapytania ofertowe 9 </a:t>
            </a:r>
            <a:r>
              <a:rPr lang="pl-PL" sz="1800" b="1" dirty="0">
                <a:solidFill>
                  <a:srgbClr val="595959"/>
                </a:solidFill>
              </a:rPr>
              <a:t>◉</a:t>
            </a:r>
            <a:r>
              <a:rPr lang="pl-PL" sz="1800" b="1" dirty="0">
                <a:solidFill>
                  <a:srgbClr val="0F9D58"/>
                </a:solidFill>
              </a:rPr>
              <a:t> 6 </a:t>
            </a:r>
            <a:r>
              <a:rPr lang="pl-PL" sz="1800" b="1" dirty="0">
                <a:solidFill>
                  <a:srgbClr val="595959"/>
                </a:solidFill>
              </a:rPr>
              <a:t>◉ </a:t>
            </a:r>
            <a:r>
              <a:rPr lang="pl-PL" sz="1800" b="1" dirty="0">
                <a:solidFill>
                  <a:srgbClr val="0F9D58"/>
                </a:solidFill>
              </a:rPr>
              <a:t>19 </a:t>
            </a:r>
            <a:br>
              <a:rPr lang="pl-PL" sz="1800" b="1" dirty="0">
                <a:solidFill>
                  <a:srgbClr val="0F9D58"/>
                </a:solidFill>
              </a:rPr>
            </a:br>
            <a:r>
              <a:rPr lang="pl-PL" sz="1800" b="1" dirty="0">
                <a:solidFill>
                  <a:srgbClr val="0F9D58"/>
                </a:solidFill>
              </a:rPr>
              <a:t>Postępowania przetargowe 3 </a:t>
            </a:r>
            <a:r>
              <a:rPr lang="pl-PL" sz="1800" b="1" dirty="0">
                <a:solidFill>
                  <a:srgbClr val="595959"/>
                </a:solidFill>
              </a:rPr>
              <a:t>◉</a:t>
            </a:r>
            <a:r>
              <a:rPr lang="pl-PL" sz="1800" b="1" dirty="0">
                <a:solidFill>
                  <a:srgbClr val="0F9D58"/>
                </a:solidFill>
              </a:rPr>
              <a:t> 1 </a:t>
            </a:r>
            <a:r>
              <a:rPr lang="pl-PL" sz="1800" b="1" dirty="0">
                <a:solidFill>
                  <a:srgbClr val="595959"/>
                </a:solidFill>
              </a:rPr>
              <a:t>◉</a:t>
            </a:r>
            <a:r>
              <a:rPr lang="pl-PL" sz="1800" b="1" dirty="0">
                <a:solidFill>
                  <a:srgbClr val="0F9D58"/>
                </a:solidFill>
              </a:rPr>
              <a:t> 1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endParaRPr sz="1800" b="1" dirty="0">
              <a:solidFill>
                <a:srgbClr val="0F9D58"/>
              </a:solidFill>
              <a:highlight>
                <a:srgbClr val="FFFFFF"/>
              </a:highlight>
            </a:endParaRPr>
          </a:p>
        </p:txBody>
      </p:sp>
      <p:sp>
        <p:nvSpPr>
          <p:cNvPr id="346" name="Shape 346"/>
          <p:cNvSpPr txBox="1"/>
          <p:nvPr/>
        </p:nvSpPr>
        <p:spPr>
          <a:xfrm>
            <a:off x="215350" y="114300"/>
            <a:ext cx="86388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FFFFF"/>
                </a:solidFill>
              </a:rPr>
              <a:t>Zamówienia publiczne a ekonomia społeczna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Shape 347"/>
          <p:cNvSpPr txBox="1"/>
          <p:nvPr/>
        </p:nvSpPr>
        <p:spPr>
          <a:xfrm>
            <a:off x="283650" y="4724325"/>
            <a:ext cx="8576700" cy="3936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595959"/>
                </a:solidFill>
              </a:rPr>
              <a:t>Przyszłość zamówień publicznych - ekonomia społeczna i solidarna czy czysty biznes?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3E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375" y="685800"/>
            <a:ext cx="3447625" cy="16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>
                <a:solidFill>
                  <a:schemeClr val="lt2"/>
                </a:solidFill>
              </a:rPr>
              <a:t>12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-1650" y="635500"/>
            <a:ext cx="5317500" cy="44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3E"/>
              </a:buClr>
              <a:buSzPts val="1500"/>
              <a:buAutoNum type="arabicPeriod"/>
            </a:pPr>
            <a:r>
              <a:rPr lang="pl" sz="1500">
                <a:highlight>
                  <a:srgbClr val="FFFFFF"/>
                </a:highlight>
              </a:rPr>
              <a:t>zwiększenie wiedzy na temat stosowania klauzul społecznych poprzez możliwość udziału w spotkaniach z ekspertami, szkoleniach, seminariach [167 głosów]</a:t>
            </a:r>
            <a:endParaRPr sz="1500">
              <a:highlight>
                <a:srgbClr val="FFFFFF"/>
              </a:highlight>
            </a:endParaRPr>
          </a:p>
          <a:p>
            <a: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3E"/>
              </a:buClr>
              <a:buSzPts val="1500"/>
              <a:buAutoNum type="arabicPeriod"/>
            </a:pPr>
            <a:r>
              <a:rPr lang="pl" sz="1500">
                <a:highlight>
                  <a:srgbClr val="FFFFFF"/>
                </a:highlight>
              </a:rPr>
              <a:t>uproszczenie procedur związanych ze stosowaniem klauzul społecznych [123]</a:t>
            </a:r>
            <a:endParaRPr sz="1500">
              <a:highlight>
                <a:srgbClr val="FFFFFF"/>
              </a:highlight>
            </a:endParaRPr>
          </a:p>
          <a:p>
            <a: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3E"/>
              </a:buClr>
              <a:buSzPts val="1500"/>
              <a:buAutoNum type="arabicPeriod"/>
            </a:pPr>
            <a:r>
              <a:rPr lang="pl" sz="1500">
                <a:highlight>
                  <a:srgbClr val="FFFFFF"/>
                </a:highlight>
              </a:rPr>
              <a:t>możliwość korzystania z porad prawnych, konsultacji, interpretacji prawnych na temat klauzul społecznych przygotowywanych przez wyspecjalizowaną jednostkę [110]</a:t>
            </a:r>
            <a:endParaRPr sz="1500">
              <a:highlight>
                <a:srgbClr val="FFFFFF"/>
              </a:highlight>
            </a:endParaRPr>
          </a:p>
          <a:p>
            <a: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3E"/>
              </a:buClr>
              <a:buSzPts val="1500"/>
              <a:buAutoNum type="arabicPeriod"/>
            </a:pPr>
            <a:r>
              <a:rPr lang="pl" sz="1500">
                <a:highlight>
                  <a:srgbClr val="FFFFFF"/>
                </a:highlight>
              </a:rPr>
              <a:t>dostępność do katalogu usług i produktów oferowanych przez podmioty ekonomii społecznej [51]</a:t>
            </a:r>
            <a:endParaRPr sz="1500">
              <a:highlight>
                <a:srgbClr val="FFFFFF"/>
              </a:highlight>
            </a:endParaRPr>
          </a:p>
          <a:p>
            <a: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3E"/>
              </a:buClr>
              <a:buSzPts val="1500"/>
              <a:buAutoNum type="arabicPeriod"/>
            </a:pPr>
            <a:r>
              <a:rPr lang="pl" sz="1500">
                <a:highlight>
                  <a:srgbClr val="FFFFFF"/>
                </a:highlight>
              </a:rPr>
              <a:t>wypracowanie uregulowań dotyczących stosowania klauzul społecznych w wewnętrznych regulaminach </a:t>
            </a:r>
            <a:br>
              <a:rPr lang="pl" sz="1500">
                <a:highlight>
                  <a:srgbClr val="FFFFFF"/>
                </a:highlight>
              </a:rPr>
            </a:br>
            <a:r>
              <a:rPr lang="pl" sz="1500">
                <a:highlight>
                  <a:srgbClr val="FFFFFF"/>
                </a:highlight>
              </a:rPr>
              <a:t>i procedurach samorządu [49]</a:t>
            </a:r>
            <a:endParaRPr sz="1500">
              <a:highlight>
                <a:srgbClr val="FFFFFF"/>
              </a:highlight>
            </a:endParaRPr>
          </a:p>
          <a:p>
            <a: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3E"/>
              </a:buClr>
              <a:buSzPts val="1500"/>
              <a:buAutoNum type="arabicPeriod"/>
            </a:pPr>
            <a:r>
              <a:rPr lang="pl" sz="1500">
                <a:highlight>
                  <a:srgbClr val="FFFFFF"/>
                </a:highlight>
              </a:rPr>
              <a:t>Inne [4]</a:t>
            </a:r>
            <a:endParaRPr sz="1500">
              <a:highlight>
                <a:srgbClr val="FFFFFF"/>
              </a:highlight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rgbClr val="FFFFFF"/>
              </a:highlight>
            </a:endParaRPr>
          </a:p>
        </p:txBody>
      </p:sp>
      <p:pic>
        <p:nvPicPr>
          <p:cNvPr id="355" name="Shape 3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6375" y="2264450"/>
            <a:ext cx="3447624" cy="240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/>
        </p:nvSpPr>
        <p:spPr>
          <a:xfrm>
            <a:off x="215350" y="114300"/>
            <a:ext cx="86388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solidFill>
                  <a:srgbClr val="FFFFFF"/>
                </a:solidFill>
              </a:rPr>
              <a:t>Kierunki rozwoju i niezbędne </a:t>
            </a:r>
            <a:r>
              <a:rPr lang="pl" sz="1800" dirty="0" smtClean="0">
                <a:solidFill>
                  <a:srgbClr val="FFFFFF"/>
                </a:solidFill>
              </a:rPr>
              <a:t>zmiany [Badanie MCPS]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283650" y="4724325"/>
            <a:ext cx="8576700" cy="3936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595959"/>
                </a:solidFill>
              </a:rPr>
              <a:t>Przyszłość zamówień publicznych - PROMOCJA / EDUKACJA / WSPÓŁPRACA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3E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>
                <a:solidFill>
                  <a:schemeClr val="lt2"/>
                </a:solidFill>
              </a:rPr>
              <a:t>13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-1650" y="657975"/>
            <a:ext cx="8855700" cy="4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dirty="0">
                <a:solidFill>
                  <a:srgbClr val="595959"/>
                </a:solidFill>
              </a:rPr>
              <a:t>Bezrobocie - </a:t>
            </a:r>
            <a:r>
              <a:rPr lang="pl" sz="1800" b="1" dirty="0">
                <a:solidFill>
                  <a:srgbClr val="00993E"/>
                </a:solidFill>
              </a:rPr>
              <a:t>5,6% </a:t>
            </a:r>
            <a:r>
              <a:rPr lang="pl" sz="1800" b="1" dirty="0">
                <a:solidFill>
                  <a:srgbClr val="595959"/>
                </a:solidFill>
              </a:rPr>
              <a:t>◉</a:t>
            </a:r>
            <a:r>
              <a:rPr lang="pl" sz="1800" b="1" dirty="0">
                <a:solidFill>
                  <a:srgbClr val="00993E"/>
                </a:solidFill>
              </a:rPr>
              <a:t> 154 068 </a:t>
            </a:r>
            <a:r>
              <a:rPr lang="pl" sz="1800" b="1" dirty="0" smtClean="0">
                <a:solidFill>
                  <a:srgbClr val="00993E"/>
                </a:solidFill>
              </a:rPr>
              <a:t>osób </a:t>
            </a:r>
            <a:r>
              <a:rPr lang="pl" sz="1050" dirty="0" smtClean="0">
                <a:solidFill>
                  <a:srgbClr val="595959"/>
                </a:solidFill>
              </a:rPr>
              <a:t>[dane WUP, 12.2017]</a:t>
            </a:r>
            <a:endParaRPr sz="1050" dirty="0">
              <a:solidFill>
                <a:srgbClr val="595959"/>
              </a:solidFill>
            </a:endParaRPr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595959"/>
              </a:buClr>
              <a:buSzPts val="1800"/>
              <a:buFont typeface="Arial"/>
              <a:buAutoNum type="arabicPeriod"/>
            </a:pPr>
            <a:r>
              <a:rPr lang="pl" sz="1800" dirty="0" smtClean="0">
                <a:solidFill>
                  <a:srgbClr val="595959"/>
                </a:solidFill>
              </a:rPr>
              <a:t>Niepełnosprawność - </a:t>
            </a:r>
            <a:r>
              <a:rPr lang="pl" sz="1800" b="1" dirty="0" smtClean="0">
                <a:solidFill>
                  <a:srgbClr val="00993E"/>
                </a:solidFill>
              </a:rPr>
              <a:t>wskaźnik zatrudnienia osób z niepełnosprawnością 18,1% (2016) </a:t>
            </a:r>
            <a:r>
              <a:rPr lang="pl" sz="1800" b="1" dirty="0" smtClean="0">
                <a:solidFill>
                  <a:srgbClr val="595959"/>
                </a:solidFill>
              </a:rPr>
              <a:t>◉</a:t>
            </a:r>
            <a:r>
              <a:rPr lang="pl" sz="1800" b="1" dirty="0" smtClean="0">
                <a:solidFill>
                  <a:srgbClr val="00993E"/>
                </a:solidFill>
              </a:rPr>
              <a:t> bezrobotne 7 007 osób </a:t>
            </a:r>
            <a:r>
              <a:rPr lang="pl-PL" sz="1050" dirty="0" smtClean="0">
                <a:solidFill>
                  <a:srgbClr val="595959"/>
                </a:solidFill>
              </a:rPr>
              <a:t>[dane </a:t>
            </a:r>
            <a:r>
              <a:rPr lang="pl-PL" sz="1050" dirty="0" err="1" smtClean="0">
                <a:solidFill>
                  <a:srgbClr val="595959"/>
                </a:solidFill>
              </a:rPr>
              <a:t>WUP</a:t>
            </a:r>
            <a:r>
              <a:rPr lang="pl-PL" sz="1050" dirty="0" smtClean="0">
                <a:solidFill>
                  <a:srgbClr val="595959"/>
                </a:solidFill>
              </a:rPr>
              <a:t>, 12.2017]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b="1" dirty="0" smtClean="0">
                <a:solidFill>
                  <a:srgbClr val="00993E"/>
                </a:solidFill>
              </a:rPr>
              <a:t>Procedury </a:t>
            </a:r>
            <a:r>
              <a:rPr lang="pl" sz="1800" dirty="0">
                <a:solidFill>
                  <a:srgbClr val="595959"/>
                </a:solidFill>
              </a:rPr>
              <a:t>- dokumenty</a:t>
            </a:r>
            <a:endParaRPr sz="1800" dirty="0">
              <a:solidFill>
                <a:srgbClr val="595959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b="1" dirty="0">
                <a:solidFill>
                  <a:srgbClr val="00993E"/>
                </a:solidFill>
              </a:rPr>
              <a:t>Instytucja kontrolna</a:t>
            </a:r>
            <a:r>
              <a:rPr lang="pl" sz="1800" dirty="0">
                <a:solidFill>
                  <a:srgbClr val="595959"/>
                </a:solidFill>
              </a:rPr>
              <a:t> - sprzymierzeniec czy wróg?</a:t>
            </a:r>
            <a:endParaRPr sz="1800" dirty="0">
              <a:solidFill>
                <a:srgbClr val="595959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dirty="0">
                <a:solidFill>
                  <a:srgbClr val="595959"/>
                </a:solidFill>
              </a:rPr>
              <a:t>Przyszłość - </a:t>
            </a:r>
            <a:r>
              <a:rPr lang="pl" sz="1800" b="1" dirty="0">
                <a:solidFill>
                  <a:srgbClr val="00993E"/>
                </a:solidFill>
              </a:rPr>
              <a:t>nic na siłę</a:t>
            </a:r>
            <a:r>
              <a:rPr lang="pl" sz="1800" dirty="0">
                <a:solidFill>
                  <a:srgbClr val="595959"/>
                </a:solidFill>
              </a:rPr>
              <a:t>, znajomość środowiska i potencjału Wykonawców</a:t>
            </a:r>
            <a:endParaRPr sz="1800" dirty="0">
              <a:solidFill>
                <a:srgbClr val="595959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dirty="0">
                <a:solidFill>
                  <a:srgbClr val="595959"/>
                </a:solidFill>
              </a:rPr>
              <a:t>Klauzule społeczne - </a:t>
            </a:r>
            <a:r>
              <a:rPr lang="pl" sz="1800" b="1" dirty="0">
                <a:solidFill>
                  <a:srgbClr val="00993E"/>
                </a:solidFill>
              </a:rPr>
              <a:t>taniej czy drożej </a:t>
            </a:r>
            <a:r>
              <a:rPr lang="pl" sz="1800" dirty="0">
                <a:solidFill>
                  <a:srgbClr val="595959"/>
                </a:solidFill>
              </a:rPr>
              <a:t>|</a:t>
            </a:r>
            <a:r>
              <a:rPr lang="pl" sz="1800" b="1" dirty="0">
                <a:solidFill>
                  <a:srgbClr val="00993E"/>
                </a:solidFill>
              </a:rPr>
              <a:t> lepiej, brak różnicy czy gorzej</a:t>
            </a:r>
            <a:endParaRPr sz="1800" b="1" dirty="0">
              <a:solidFill>
                <a:srgbClr val="00993E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dirty="0">
                <a:solidFill>
                  <a:srgbClr val="595959"/>
                </a:solidFill>
              </a:rPr>
              <a:t>Większy nacisk na </a:t>
            </a:r>
            <a:r>
              <a:rPr lang="pl" sz="1800" b="1" dirty="0">
                <a:solidFill>
                  <a:srgbClr val="00993E"/>
                </a:solidFill>
              </a:rPr>
              <a:t>społeczne kryteria oceny</a:t>
            </a:r>
            <a:endParaRPr sz="1800" b="1" dirty="0">
              <a:solidFill>
                <a:srgbClr val="00993E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ts val="1800"/>
              <a:buAutoNum type="arabicPeriod"/>
            </a:pPr>
            <a:r>
              <a:rPr lang="pl" sz="1800" dirty="0">
                <a:solidFill>
                  <a:srgbClr val="595959"/>
                </a:solidFill>
              </a:rPr>
              <a:t>Mała świadomość możliwości skorzystania z </a:t>
            </a:r>
            <a:r>
              <a:rPr lang="pl" sz="1800" b="1" dirty="0">
                <a:solidFill>
                  <a:srgbClr val="00993E"/>
                </a:solidFill>
              </a:rPr>
              <a:t>art. 15a z ustawy o spółdzielniach socjalnych</a:t>
            </a:r>
            <a:r>
              <a:rPr lang="pl" sz="1800" dirty="0">
                <a:solidFill>
                  <a:srgbClr val="595959"/>
                </a:solidFill>
              </a:rPr>
              <a:t>, w zamówieniach do 30 000 euro</a:t>
            </a: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215350" y="114300"/>
            <a:ext cx="86388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FFFFF"/>
                </a:solidFill>
              </a:rPr>
              <a:t>Wnioski na przyszłość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Shape 365"/>
          <p:cNvSpPr txBox="1"/>
          <p:nvPr/>
        </p:nvSpPr>
        <p:spPr>
          <a:xfrm>
            <a:off x="122050" y="4784550"/>
            <a:ext cx="8902500" cy="3333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595959"/>
                </a:solidFill>
              </a:rPr>
              <a:t>Przyszłość zamówień publicznych - elastyczność, zmiany na rynku pracy, świadomość problemów społ.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3E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14</a:t>
            </a:fld>
            <a:endParaRPr/>
          </a:p>
        </p:txBody>
      </p:sp>
      <p:sp>
        <p:nvSpPr>
          <p:cNvPr id="371" name="Shape 371"/>
          <p:cNvSpPr txBox="1"/>
          <p:nvPr/>
        </p:nvSpPr>
        <p:spPr>
          <a:xfrm>
            <a:off x="215350" y="114300"/>
            <a:ext cx="86388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6000">
                <a:solidFill>
                  <a:schemeClr val="lt1"/>
                </a:solidFill>
              </a:rPr>
              <a:t>Dziękuje za uwagę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pl" b="1">
                <a:solidFill>
                  <a:schemeClr val="dk2"/>
                </a:solidFill>
              </a:rPr>
              <a:t>Krzysztof Pilecki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9E9E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0" y="-18650"/>
            <a:ext cx="9144000" cy="1010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038894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l" b="1">
                <a:solidFill>
                  <a:srgbClr val="FFFFFF"/>
                </a:solidFill>
              </a:rPr>
              <a:t>Zapraszamy do odwiedzenia stron internetowych:</a:t>
            </a:r>
            <a:r>
              <a:rPr lang="pl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445" y="182648"/>
            <a:ext cx="1345655" cy="73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2</a:t>
            </a:fld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2058175" y="161875"/>
            <a:ext cx="2459700" cy="73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rgbClr val="00993E"/>
                </a:solidFill>
              </a:rPr>
              <a:t>Jednostka organizacyjna Samorządu Województwa Mazowieckiego</a:t>
            </a:r>
            <a:endParaRPr>
              <a:solidFill>
                <a:srgbClr val="00993E"/>
              </a:solidFill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572000" y="161875"/>
            <a:ext cx="4260300" cy="73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99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993E"/>
                </a:solidFill>
              </a:rPr>
              <a:t>Krzysztof Pilecki</a:t>
            </a:r>
            <a:endParaRPr>
              <a:solidFill>
                <a:srgbClr val="00993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00993E"/>
                </a:solidFill>
              </a:rPr>
              <a:t>Wydział ds. ekonomii społecznej </a:t>
            </a:r>
            <a:br>
              <a:rPr lang="pl" sz="1000">
                <a:solidFill>
                  <a:srgbClr val="00993E"/>
                </a:solidFill>
              </a:rPr>
            </a:br>
            <a:r>
              <a:rPr lang="pl" sz="1000">
                <a:solidFill>
                  <a:srgbClr val="00993E"/>
                </a:solidFill>
              </a:rPr>
              <a:t>i projektów zewnętrznych</a:t>
            </a:r>
            <a:endParaRPr sz="1000">
              <a:solidFill>
                <a:srgbClr val="00993E"/>
              </a:solidFill>
            </a:endParaRPr>
          </a:p>
        </p:txBody>
      </p:sp>
      <p:graphicFrame>
        <p:nvGraphicFramePr>
          <p:cNvPr id="129" name="Shape 129"/>
          <p:cNvGraphicFramePr/>
          <p:nvPr>
            <p:extLst>
              <p:ext uri="{D42A27DB-BD31-4B8C-83A1-F6EECF244321}">
                <p14:modId xmlns:p14="http://schemas.microsoft.com/office/powerpoint/2010/main" val="2672067145"/>
              </p:ext>
            </p:extLst>
          </p:nvPr>
        </p:nvGraphicFramePr>
        <p:xfrm>
          <a:off x="311700" y="1409500"/>
          <a:ext cx="8403100" cy="471521"/>
        </p:xfrm>
        <a:graphic>
          <a:graphicData uri="http://schemas.openxmlformats.org/drawingml/2006/table">
            <a:tbl>
              <a:tblPr>
                <a:noFill/>
                <a:tableStyleId>{A08DE0DF-0771-456B-A1B9-87D38E57A8AE}</a:tableStyleId>
              </a:tblPr>
              <a:tblGrid>
                <a:gridCol w="4201550"/>
                <a:gridCol w="4201550"/>
              </a:tblGrid>
              <a:tr h="308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l" sz="1800" u="sng" dirty="0">
                          <a:solidFill>
                            <a:schemeClr val="bg1"/>
                          </a:solidFill>
                        </a:rPr>
                        <a:t>www.mcps.com.pl | ww.es.mcps-efs.pl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l" sz="1800" u="sng" dirty="0">
                          <a:solidFill>
                            <a:schemeClr val="bg1"/>
                          </a:solidFill>
                        </a:rPr>
                        <a:t>FB/ekonomiaspolecznanamazowszu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30" name="Shape 130"/>
          <p:cNvPicPr preferRelativeResize="0"/>
          <p:nvPr/>
        </p:nvPicPr>
        <p:blipFill rotWithShape="1">
          <a:blip r:embed="rId4">
            <a:alphaModFix/>
          </a:blip>
          <a:srcRect t="2760" b="-2759"/>
          <a:stretch/>
        </p:blipFill>
        <p:spPr>
          <a:xfrm>
            <a:off x="4648200" y="1958775"/>
            <a:ext cx="381952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038" y="1958775"/>
            <a:ext cx="3705225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3E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ln w="9525" cap="flat" cmpd="sng">
            <a:solidFill>
              <a:srgbClr val="0099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/>
              <a:t>Badanie klauzul </a:t>
            </a:r>
            <a:br>
              <a:rPr lang="pl" sz="2200" b="1"/>
            </a:br>
            <a:r>
              <a:rPr lang="pl" sz="2200" b="1"/>
              <a:t>społecznych w JST</a:t>
            </a:r>
            <a:endParaRPr sz="2200" b="1"/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Edycja 2017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[Wcześniejsze badania 2015-2016]</a:t>
            </a:r>
            <a:endParaRPr sz="1600"/>
          </a:p>
        </p:txBody>
      </p:sp>
      <p:sp>
        <p:nvSpPr>
          <p:cNvPr id="138" name="Shape 13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 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666666"/>
                </a:solidFill>
              </a:rPr>
              <a:t>Termin badania:</a:t>
            </a:r>
            <a:r>
              <a:rPr lang="pl"/>
              <a:t/>
            </a:r>
            <a:br>
              <a:rPr lang="pl"/>
            </a:br>
            <a:r>
              <a:rPr lang="pl"/>
              <a:t>12.03. (pismo) - 13.04.2018 r.</a:t>
            </a:r>
            <a:endParaRPr sz="140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b="1">
                <a:solidFill>
                  <a:srgbClr val="666666"/>
                </a:solidFill>
              </a:rPr>
              <a:t>Zwrot ankiet:</a:t>
            </a:r>
            <a:r>
              <a:rPr lang="pl"/>
              <a:t/>
            </a:r>
            <a:br>
              <a:rPr lang="pl"/>
            </a:br>
            <a:r>
              <a:rPr lang="pl"/>
              <a:t>234 / 374</a:t>
            </a:r>
            <a:br>
              <a:rPr lang="pl"/>
            </a:br>
            <a:r>
              <a:rPr lang="pl"/>
              <a:t>63%</a:t>
            </a: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299" y="793925"/>
            <a:ext cx="469100" cy="46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Shape 145"/>
          <p:cNvGraphicFramePr/>
          <p:nvPr/>
        </p:nvGraphicFramePr>
        <p:xfrm>
          <a:off x="283638" y="1686575"/>
          <a:ext cx="2776675" cy="2693435"/>
        </p:xfrm>
        <a:graphic>
          <a:graphicData uri="http://schemas.openxmlformats.org/drawingml/2006/table">
            <a:tbl>
              <a:tblPr>
                <a:noFill/>
                <a:tableStyleId>{A08DE0DF-0771-456B-A1B9-87D38E57A8AE}</a:tableStyleId>
              </a:tblPr>
              <a:tblGrid>
                <a:gridCol w="2776675"/>
              </a:tblGrid>
              <a:tr h="214482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>
                          <a:solidFill>
                            <a:schemeClr val="dk1"/>
                          </a:solidFill>
                        </a:rPr>
                        <a:t>Uchwała samorządu w zakresie stosowania klauzul społecznych</a:t>
                      </a:r>
                      <a:endParaRPr/>
                    </a:p>
                  </a:txBody>
                  <a:tcPr marL="91425" marR="91425" marT="91425" marB="91425" anchor="ctr"/>
                </a:tc>
              </a:tr>
              <a:tr h="49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2400" b="1">
                          <a:solidFill>
                            <a:srgbClr val="FF9900"/>
                          </a:solidFill>
                        </a:rPr>
                        <a:t>═</a:t>
                      </a:r>
                      <a:endParaRPr sz="240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graphicFrame>
        <p:nvGraphicFramePr>
          <p:cNvPr id="146" name="Shape 146"/>
          <p:cNvGraphicFramePr/>
          <p:nvPr>
            <p:extLst>
              <p:ext uri="{D42A27DB-BD31-4B8C-83A1-F6EECF244321}">
                <p14:modId xmlns:p14="http://schemas.microsoft.com/office/powerpoint/2010/main" val="1765499685"/>
              </p:ext>
            </p:extLst>
          </p:nvPr>
        </p:nvGraphicFramePr>
        <p:xfrm>
          <a:off x="3183650" y="1686575"/>
          <a:ext cx="2776675" cy="2693435"/>
        </p:xfrm>
        <a:graphic>
          <a:graphicData uri="http://schemas.openxmlformats.org/drawingml/2006/table">
            <a:tbl>
              <a:tblPr>
                <a:noFill/>
                <a:tableStyleId>{A08DE0DF-0771-456B-A1B9-87D38E57A8AE}</a:tableStyleId>
              </a:tblPr>
              <a:tblGrid>
                <a:gridCol w="2776675"/>
              </a:tblGrid>
              <a:tr h="2144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dirty="0">
                          <a:solidFill>
                            <a:schemeClr val="dk1"/>
                          </a:solidFill>
                        </a:rPr>
                        <a:t>Zapis dotyczący stosowania klauzul społecznych w Regulaminie zamówień publicznych o wartości </a:t>
                      </a:r>
                      <a:r>
                        <a:rPr lang="pl" u="sng" dirty="0">
                          <a:solidFill>
                            <a:schemeClr val="dk1"/>
                          </a:solidFill>
                        </a:rPr>
                        <a:t>nie przekraczającej </a:t>
                      </a:r>
                      <a:r>
                        <a:rPr lang="pl" dirty="0">
                          <a:solidFill>
                            <a:schemeClr val="dk1"/>
                          </a:solidFill>
                        </a:rPr>
                        <a:t>kwoty </a:t>
                      </a:r>
                      <a:br>
                        <a:rPr lang="pl" dirty="0">
                          <a:solidFill>
                            <a:schemeClr val="dk1"/>
                          </a:solidFill>
                        </a:rPr>
                      </a:br>
                      <a:r>
                        <a:rPr lang="pl" dirty="0">
                          <a:solidFill>
                            <a:schemeClr val="dk1"/>
                          </a:solidFill>
                        </a:rPr>
                        <a:t>30 000 Euro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 anchor="ctr"/>
                </a:tc>
              </a:tr>
              <a:tr h="49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2400" dirty="0">
                          <a:solidFill>
                            <a:srgbClr val="0F9D58"/>
                          </a:solidFill>
                        </a:rPr>
                        <a:t>z </a:t>
                      </a:r>
                      <a:r>
                        <a:rPr lang="pl" sz="2400" b="0" i="0" u="none" strike="noStrike" cap="none" dirty="0">
                          <a:solidFill>
                            <a:srgbClr val="0F9D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</a:t>
                      </a:r>
                      <a:r>
                        <a:rPr lang="pl" sz="2400" b="0" i="0" u="none" strike="noStrike" cap="none" dirty="0" smtClean="0">
                          <a:solidFill>
                            <a:srgbClr val="0F9D58"/>
                          </a:solidFill>
                          <a:latin typeface="Arial"/>
                          <a:ea typeface="Arial"/>
                          <a:cs typeface="Arial"/>
                          <a:sym typeface="Wingdings"/>
                        </a:rPr>
                        <a:t></a:t>
                      </a:r>
                      <a:endParaRPr sz="2400" b="0" i="0" u="none" strike="noStrike" cap="none" dirty="0">
                        <a:solidFill>
                          <a:srgbClr val="0F9D5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graphicFrame>
        <p:nvGraphicFramePr>
          <p:cNvPr id="147" name="Shape 147"/>
          <p:cNvGraphicFramePr/>
          <p:nvPr/>
        </p:nvGraphicFramePr>
        <p:xfrm>
          <a:off x="6083638" y="1686575"/>
          <a:ext cx="2776675" cy="2693435"/>
        </p:xfrm>
        <a:graphic>
          <a:graphicData uri="http://schemas.openxmlformats.org/drawingml/2006/table">
            <a:tbl>
              <a:tblPr>
                <a:noFill/>
                <a:tableStyleId>{A08DE0DF-0771-456B-A1B9-87D38E57A8AE}</a:tableStyleId>
              </a:tblPr>
              <a:tblGrid>
                <a:gridCol w="2776675"/>
              </a:tblGrid>
              <a:tr h="2144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chemeClr val="dk1"/>
                          </a:solidFill>
                        </a:rPr>
                        <a:t>Zapis dotyczący stosowania klauzul społecznych w Regulaminie zamówień publicznych o wartości </a:t>
                      </a:r>
                      <a:r>
                        <a:rPr lang="pl" u="sng">
                          <a:solidFill>
                            <a:schemeClr val="dk1"/>
                          </a:solidFill>
                        </a:rPr>
                        <a:t>przekraczającej</a:t>
                      </a:r>
                      <a:r>
                        <a:rPr lang="pl">
                          <a:solidFill>
                            <a:schemeClr val="dk1"/>
                          </a:solidFill>
                        </a:rPr>
                        <a:t> kwotę </a:t>
                      </a:r>
                      <a:br>
                        <a:rPr lang="pl">
                          <a:solidFill>
                            <a:schemeClr val="dk1"/>
                          </a:solidFill>
                        </a:rPr>
                      </a:br>
                      <a:r>
                        <a:rPr lang="pl">
                          <a:solidFill>
                            <a:schemeClr val="dk1"/>
                          </a:solidFill>
                        </a:rPr>
                        <a:t>30 000 Euro</a:t>
                      </a:r>
                      <a:endParaRPr/>
                    </a:p>
                  </a:txBody>
                  <a:tcPr marL="91425" marR="91425" marT="91425" marB="91425" anchor="ctr"/>
                </a:tc>
              </a:tr>
              <a:tr h="49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24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pl" sz="2400" b="1">
                          <a:solidFill>
                            <a:srgbClr val="FF9900"/>
                          </a:solidFill>
                        </a:rPr>
                        <a:t>═</a:t>
                      </a:r>
                      <a:endParaRPr sz="240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graphicFrame>
        <p:nvGraphicFramePr>
          <p:cNvPr id="148" name="Shape 148"/>
          <p:cNvGraphicFramePr/>
          <p:nvPr/>
        </p:nvGraphicFramePr>
        <p:xfrm>
          <a:off x="283638" y="99625"/>
          <a:ext cx="2776675" cy="1544200"/>
        </p:xfrm>
        <a:graphic>
          <a:graphicData uri="http://schemas.openxmlformats.org/drawingml/2006/table">
            <a:tbl>
              <a:tblPr>
                <a:noFill/>
                <a:tableStyleId>{A08DE0DF-0771-456B-A1B9-87D38E57A8AE}</a:tableStyleId>
              </a:tblPr>
              <a:tblGrid>
                <a:gridCol w="2776675"/>
              </a:tblGrid>
              <a:tr h="1544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4800" b="1">
                          <a:latin typeface="Spectral"/>
                          <a:ea typeface="Spectral"/>
                          <a:cs typeface="Spectral"/>
                          <a:sym typeface="Spectral"/>
                        </a:rPr>
                        <a:t>1</a:t>
                      </a:r>
                      <a:endParaRPr sz="4800" b="1">
                        <a:latin typeface="Spectral"/>
                        <a:ea typeface="Spectral"/>
                        <a:cs typeface="Spectral"/>
                        <a:sym typeface="Spectral"/>
                      </a:endParaRPr>
                    </a:p>
                  </a:txBody>
                  <a:tcPr marL="91425" marR="91425" marT="91425" marB="91425" anchor="ctr"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9" name="Shape 149"/>
          <p:cNvGraphicFramePr/>
          <p:nvPr/>
        </p:nvGraphicFramePr>
        <p:xfrm>
          <a:off x="3183650" y="99625"/>
          <a:ext cx="2776675" cy="1544200"/>
        </p:xfrm>
        <a:graphic>
          <a:graphicData uri="http://schemas.openxmlformats.org/drawingml/2006/table">
            <a:tbl>
              <a:tblPr>
                <a:noFill/>
                <a:tableStyleId>{A08DE0DF-0771-456B-A1B9-87D38E57A8AE}</a:tableStyleId>
              </a:tblPr>
              <a:tblGrid>
                <a:gridCol w="2776675"/>
              </a:tblGrid>
              <a:tr h="1544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4800" b="1">
                          <a:latin typeface="Spectral"/>
                          <a:ea typeface="Spectral"/>
                          <a:cs typeface="Spectral"/>
                          <a:sym typeface="Spectral"/>
                        </a:rPr>
                        <a:t>7</a:t>
                      </a:r>
                      <a:endParaRPr sz="4800" b="1">
                        <a:latin typeface="Spectral"/>
                        <a:ea typeface="Spectral"/>
                        <a:cs typeface="Spectral"/>
                        <a:sym typeface="Spectral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0" name="Shape 150"/>
          <p:cNvGraphicFramePr/>
          <p:nvPr/>
        </p:nvGraphicFramePr>
        <p:xfrm>
          <a:off x="6083638" y="99625"/>
          <a:ext cx="2776675" cy="1544200"/>
        </p:xfrm>
        <a:graphic>
          <a:graphicData uri="http://schemas.openxmlformats.org/drawingml/2006/table">
            <a:tbl>
              <a:tblPr>
                <a:noFill/>
                <a:tableStyleId>{A08DE0DF-0771-456B-A1B9-87D38E57A8AE}</a:tableStyleId>
              </a:tblPr>
              <a:tblGrid>
                <a:gridCol w="2776675"/>
              </a:tblGrid>
              <a:tr h="1544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4800" b="1">
                          <a:latin typeface="Spectral"/>
                          <a:ea typeface="Spectral"/>
                          <a:cs typeface="Spectral"/>
                          <a:sym typeface="Spectral"/>
                        </a:rPr>
                        <a:t>7</a:t>
                      </a:r>
                      <a:endParaRPr sz="4800" b="1">
                        <a:latin typeface="Spectral"/>
                        <a:ea typeface="Spectral"/>
                        <a:cs typeface="Spectral"/>
                        <a:sym typeface="Spectral"/>
                      </a:endParaRPr>
                    </a:p>
                  </a:txBody>
                  <a:tcPr marL="91425" marR="91425" marT="91425" marB="91425" anchor="ctr">
                    <a:solidFill>
                      <a:srgbClr val="F1C232"/>
                    </a:solidFill>
                  </a:tcPr>
                </a:tc>
              </a:tr>
            </a:tbl>
          </a:graphicData>
        </a:graphic>
      </p:graphicFrame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4</a:t>
            </a:fld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283650" y="4495725"/>
            <a:ext cx="8576700" cy="3936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595959"/>
                </a:solidFill>
              </a:rPr>
              <a:t>Przyszłość zamówień publicznych - jak coś jest zapisane to jest wymagane i stosowane?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3E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u="sng"/>
              <a:t>Liczba samorządów </a:t>
            </a:r>
            <a:r>
              <a:rPr lang="pl"/>
              <a:t>stosujących klauzule społeczne</a:t>
            </a: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>
                <a:solidFill>
                  <a:schemeClr val="lt2"/>
                </a:solidFill>
              </a:rPr>
              <a:t>5</a:t>
            </a:fld>
            <a:endParaRPr>
              <a:solidFill>
                <a:schemeClr val="lt2"/>
              </a:solidFill>
            </a:endParaRPr>
          </a:p>
        </p:txBody>
      </p:sp>
      <p:graphicFrame>
        <p:nvGraphicFramePr>
          <p:cNvPr id="292" name="Shape 292"/>
          <p:cNvGraphicFramePr/>
          <p:nvPr>
            <p:extLst>
              <p:ext uri="{D42A27DB-BD31-4B8C-83A1-F6EECF244321}">
                <p14:modId xmlns:p14="http://schemas.microsoft.com/office/powerpoint/2010/main" val="2043256155"/>
              </p:ext>
            </p:extLst>
          </p:nvPr>
        </p:nvGraphicFramePr>
        <p:xfrm>
          <a:off x="152400" y="784225"/>
          <a:ext cx="8638700" cy="3426810"/>
        </p:xfrm>
        <a:graphic>
          <a:graphicData uri="http://schemas.openxmlformats.org/drawingml/2006/table">
            <a:tbl>
              <a:tblPr>
                <a:noFill/>
                <a:tableStyleId>{9FBEE4E3-B5BA-4C88-B8C0-418B7FFDA1AD}</a:tableStyleId>
              </a:tblPr>
              <a:tblGrid>
                <a:gridCol w="3847150"/>
                <a:gridCol w="1749600"/>
                <a:gridCol w="1520975"/>
                <a:gridCol w="1520975"/>
              </a:tblGrid>
              <a:tr h="4263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rgbClr val="FFFFFF"/>
                          </a:solidFill>
                        </a:rPr>
                        <a:t>2015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rgbClr val="FFFFFF"/>
                          </a:solidFill>
                        </a:rPr>
                        <a:t>2016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rgbClr val="FFFFFF"/>
                          </a:solidFill>
                        </a:rPr>
                        <a:t>2017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</a:tr>
              <a:tr h="50637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klauzula zastrzeżeniowa </a:t>
                      </a:r>
                      <a:r>
                        <a:rPr lang="pl" sz="1000">
                          <a:highlight>
                            <a:srgbClr val="FFFFFF"/>
                          </a:highlight>
                        </a:rPr>
                        <a:t>(art. 22 ust. 2 PZP)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1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dirty="0"/>
                        <a:t>3 </a:t>
                      </a:r>
                      <a:r>
                        <a:rPr lang="pl" dirty="0">
                          <a:solidFill>
                            <a:schemeClr val="accent2"/>
                          </a:solidFill>
                          <a:sym typeface="Wingdings"/>
                        </a:rPr>
                        <a:t>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3 </a:t>
                      </a:r>
                      <a:r>
                        <a:rPr lang="pl" b="1">
                          <a:solidFill>
                            <a:srgbClr val="FF9900"/>
                          </a:solidFill>
                        </a:rPr>
                        <a:t>═</a:t>
                      </a:r>
                      <a:endParaRPr>
                        <a:solidFill>
                          <a:schemeClr val="accent3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43287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klauzula zatrudnieniowa </a:t>
                      </a:r>
                      <a:r>
                        <a:rPr lang="pl" sz="1000">
                          <a:highlight>
                            <a:srgbClr val="FFFFFF"/>
                          </a:highlight>
                        </a:rPr>
                        <a:t>(art. 29 ust. 4 PZP)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4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dirty="0"/>
                        <a:t>9 </a:t>
                      </a:r>
                      <a:r>
                        <a:rPr lang="pl" dirty="0" smtClean="0">
                          <a:solidFill>
                            <a:schemeClr val="accent2"/>
                          </a:solidFill>
                          <a:sym typeface="Wingdings"/>
                        </a:rPr>
                        <a:t>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dirty="0"/>
                        <a:t>16 </a:t>
                      </a:r>
                      <a:r>
                        <a:rPr lang="pl" dirty="0" smtClean="0">
                          <a:solidFill>
                            <a:schemeClr val="accent2"/>
                          </a:solidFill>
                          <a:sym typeface="Wingdings"/>
                        </a:rPr>
                        <a:t>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9653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dodatkowa  punktacja uwzględniająca społ. kryterium oceny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0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dirty="0"/>
                        <a:t>6 </a:t>
                      </a:r>
                      <a:r>
                        <a:rPr lang="pl" dirty="0" smtClean="0">
                          <a:solidFill>
                            <a:schemeClr val="accent2"/>
                          </a:solidFill>
                          <a:sym typeface="Wingdings"/>
                        </a:rPr>
                        <a:t>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dirty="0"/>
                        <a:t>7 </a:t>
                      </a:r>
                      <a:r>
                        <a:rPr lang="pl" dirty="0" smtClean="0">
                          <a:solidFill>
                            <a:schemeClr val="accent2"/>
                          </a:solidFill>
                          <a:sym typeface="Wingdings"/>
                        </a:rPr>
                        <a:t>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473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art. 15a ust. o sp. socj.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0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0 </a:t>
                      </a:r>
                      <a:r>
                        <a:rPr lang="pl" b="1">
                          <a:solidFill>
                            <a:srgbClr val="FF9900"/>
                          </a:solidFill>
                        </a:rPr>
                        <a:t>═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dirty="0"/>
                        <a:t>1 </a:t>
                      </a:r>
                      <a:r>
                        <a:rPr lang="pl" dirty="0" smtClean="0">
                          <a:solidFill>
                            <a:schemeClr val="accent2"/>
                          </a:solidFill>
                          <a:sym typeface="Wingdings"/>
                        </a:rPr>
                        <a:t>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197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4 jst</a:t>
                      </a:r>
                      <a:br>
                        <a:rPr lang="pl" sz="1200"/>
                      </a:br>
                      <a:r>
                        <a:rPr lang="pl" sz="1200"/>
                        <a:t>11 postępowań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16 jst</a:t>
                      </a:r>
                      <a:br>
                        <a:rPr lang="pl" sz="1200"/>
                      </a:br>
                      <a:r>
                        <a:rPr lang="pl" sz="1200"/>
                        <a:t>105 postępowań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24 jst</a:t>
                      </a:r>
                      <a:br>
                        <a:rPr lang="pl" sz="1200"/>
                      </a:br>
                      <a:r>
                        <a:rPr lang="pl" sz="1200"/>
                        <a:t>204 postępowania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 b="9909"/>
          <a:stretch/>
        </p:blipFill>
        <p:spPr>
          <a:xfrm>
            <a:off x="1531647" y="0"/>
            <a:ext cx="761235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226075" y="636100"/>
            <a:ext cx="2808000" cy="2749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2"/>
                </a:solidFill>
              </a:rPr>
              <a:t>Usługi budowlane, remontowe, przebudowy, aranżacje - ulice, domy, chodniki, place zabaw itp.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226075" y="3309700"/>
            <a:ext cx="2808000" cy="1218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>
                <a:solidFill>
                  <a:schemeClr val="lt2"/>
                </a:solidFill>
              </a:rPr>
              <a:t>125 zamówień</a:t>
            </a:r>
            <a:br>
              <a:rPr lang="pl" sz="1800" b="1">
                <a:solidFill>
                  <a:schemeClr val="lt2"/>
                </a:solidFill>
              </a:rPr>
            </a:br>
            <a:r>
              <a:rPr lang="pl" sz="1800" b="1">
                <a:solidFill>
                  <a:schemeClr val="lt2"/>
                </a:solidFill>
              </a:rPr>
              <a:t>64%</a:t>
            </a:r>
            <a:endParaRPr sz="1800" b="1">
              <a:solidFill>
                <a:schemeClr val="lt2"/>
              </a:solidFill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6</a:t>
            </a:fld>
            <a:endParaRPr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5191760" y="386080"/>
            <a:ext cx="2708400" cy="4350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2"/>
                </a:solidFill>
              </a:rPr>
              <a:t>Usługi komunalne - sprzątanie zimowe, letnie, dbanie o miejską zieleń, konserwacja, wywóz nieczystości</a:t>
            </a:r>
            <a:endParaRPr sz="2400" dirty="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chemeClr val="lt2"/>
                </a:solidFill>
              </a:rPr>
              <a:t>23 zamówienia</a:t>
            </a:r>
            <a:endParaRPr sz="1800" b="1" dirty="0">
              <a:solidFill>
                <a:schemeClr val="lt2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chemeClr val="lt2"/>
                </a:solidFill>
              </a:rPr>
              <a:t>12%</a:t>
            </a:r>
            <a:endParaRPr sz="1800" b="1" dirty="0">
              <a:solidFill>
                <a:schemeClr val="lt2"/>
              </a:solidFill>
            </a:endParaRPr>
          </a:p>
        </p:txBody>
      </p: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7</a:t>
            </a:fld>
            <a:endParaRPr/>
          </a:p>
        </p:txBody>
      </p:sp>
      <p:pic>
        <p:nvPicPr>
          <p:cNvPr id="1026" name="Picture 2" descr="https://lh3.googleusercontent.com/C2gPNFb1mGd3-z4G8n8hnSJBXzNoISZgBsrA85cxZ4lFaeHVv-U9vZ3fjG9xN2SCPmEeyXf9wiY-JXsIQUXpjH2oi4eT9hk4JQoV2a2doctWgL1olMHX7BNnbAjXOcou8aJRRP9OJHgHLlmuADAkgNHufLCDvqAVhB6ENfldDhD1N35QgCiEdgOeh5tGH6Ymq1-G-MizZK_HSkhTlf0tLqsIZyBDPE6zSIbTJgSxbCgfxPBdGZcurBDEsOyb1p4-ZTkc4xq8QbJOEwzldZXu0Rkel4BOzd9Mr_pGZgQkWVubZbxxk7GaC1JR1xyPOx6Gx20abRsyCpnJYLFCcrqPDiT2xF4qYc9D7XQUKhQUUVHyOs1PoLkaardmn10kv72x3ra8Q9eX5mkRS4qWZ6uKbNBJocSxWJmx0xwSHFsVEGrS-yFCpf5XcU3vS2ehoc3aUYsLSg43O74B1pYXL3wrHNx-ACnBAKf_Phb6b7f5kNeLTKLz8b4ZdDHeFxkei6ZdzWD5XIHHpYSg4yqs9VzEmeHwBvbALNn_9r7yuuPFyAsCOzGN9x7A54ibxUwix5jVyw9_TAtjjGsarqV2pe2R2LzJttvNFH8Wsfa608w=w1592-h1194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" r="44223" b="10105"/>
          <a:stretch/>
        </p:blipFill>
        <p:spPr bwMode="auto">
          <a:xfrm>
            <a:off x="1262735" y="375920"/>
            <a:ext cx="3929025" cy="43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200450" y="201975"/>
            <a:ext cx="8620500" cy="1466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lt2"/>
                </a:solidFill>
              </a:rPr>
              <a:t>Usługi gastronomiczne, catering - spotkania, konferencje, wyżywienie w podmiotach świadczących pomoc społeczną</a:t>
            </a:r>
            <a:endParaRPr sz="2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chemeClr val="lt2"/>
                </a:solidFill>
              </a:rPr>
              <a:t>12 zamówień | 6%</a:t>
            </a:r>
            <a:endParaRPr sz="1800" b="1">
              <a:solidFill>
                <a:schemeClr val="lt2"/>
              </a:solidFill>
            </a:endParaRPr>
          </a:p>
        </p:txBody>
      </p:sp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800" y="1864676"/>
            <a:ext cx="4370798" cy="32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864700"/>
            <a:ext cx="4370798" cy="327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8</a:t>
            </a:fld>
            <a:endParaRPr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1C00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t>9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21" name="Shape 3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Liczba i procent zamówień:</a:t>
            </a:r>
            <a:endParaRPr b="1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- Usługi ochrony - 8 | 4%</a:t>
            </a:r>
            <a:br>
              <a:rPr lang="pl"/>
            </a:br>
            <a:r>
              <a:rPr lang="pl"/>
              <a:t>- Usługi sprzątania - 6 | 3%</a:t>
            </a:r>
            <a:br>
              <a:rPr lang="pl"/>
            </a:br>
            <a:r>
              <a:rPr lang="pl"/>
              <a:t>- Zakup wyposażenia - 5 | 3%</a:t>
            </a:r>
            <a:br>
              <a:rPr lang="pl"/>
            </a:br>
            <a:r>
              <a:rPr lang="pl"/>
              <a:t>- Projektowanie - 5 | 3%</a:t>
            </a:r>
            <a:br>
              <a:rPr lang="pl"/>
            </a:br>
            <a:r>
              <a:rPr lang="pl"/>
              <a:t>- Aktywizacja mieszkańców - 3 | 2%</a:t>
            </a:r>
            <a:br>
              <a:rPr lang="pl"/>
            </a:br>
            <a:r>
              <a:rPr lang="pl"/>
              <a:t>- Usługi transportowe - 2 | 1%</a:t>
            </a:r>
            <a:br>
              <a:rPr lang="pl"/>
            </a:br>
            <a:r>
              <a:rPr lang="pl"/>
              <a:t>- Usługi finansowe</a:t>
            </a:r>
            <a:br>
              <a:rPr lang="pl"/>
            </a:br>
            <a:r>
              <a:rPr lang="pl"/>
              <a:t>- Ochrona zwierząt          - po 1 | ½% </a:t>
            </a:r>
            <a:br>
              <a:rPr lang="pl"/>
            </a:br>
            <a:r>
              <a:rPr lang="pl"/>
              <a:t>- Usługi elektryczne</a:t>
            </a: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7117275" y="3296625"/>
            <a:ext cx="225300" cy="7134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125" y="2923136"/>
            <a:ext cx="1765150" cy="176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459" y="521300"/>
            <a:ext cx="1836516" cy="20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1175" y="412375"/>
            <a:ext cx="1931825" cy="22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4625" y="2923125"/>
            <a:ext cx="1884926" cy="167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1099</Words>
  <Application>Microsoft Office PowerPoint</Application>
  <PresentationFormat>Pokaz na ekranie (16:9)</PresentationFormat>
  <Paragraphs>138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Impact</vt:lpstr>
      <vt:lpstr>Roboto</vt:lpstr>
      <vt:lpstr>Wingdings</vt:lpstr>
      <vt:lpstr>Spectral</vt:lpstr>
      <vt:lpstr>Simple Light</vt:lpstr>
      <vt:lpstr>Material</vt:lpstr>
      <vt:lpstr>Przyszłość zamówień społecznych – kierunki rozwoju i niezbędne zmiany</vt:lpstr>
      <vt:lpstr>Prezentacja programu PowerPoint</vt:lpstr>
      <vt:lpstr>Badanie klauzul  społecznych w JST</vt:lpstr>
      <vt:lpstr>Prezentacja programu PowerPoint</vt:lpstr>
      <vt:lpstr>Liczba samorządów stosujących klauzule społeczne</vt:lpstr>
      <vt:lpstr>Usługi budowlane, remontowe, przebudowy, aranżacje - ulice, domy, chodniki, place zabaw itp.</vt:lpstr>
      <vt:lpstr>Usługi komunalne - sprzątanie zimowe, letnie, dbanie o miejską zieleń, konserwacja, wywóz nieczystości  23 zamówienia 12%</vt:lpstr>
      <vt:lpstr>Usługi gastronomiczne, catering - spotkania, konferencje, wyżywienie w podmiotach świadczących pomoc społeczną  12 zamówień | 6%</vt:lpstr>
      <vt:lpstr>Prezentacja programu PowerPoint</vt:lpstr>
      <vt:lpstr>Własne podwórko - klauzule w MCPS 2017 rok</vt:lpstr>
      <vt:lpstr>Prezentacja programu PowerPoint</vt:lpstr>
      <vt:lpstr>Prezentacja programu PowerPoint</vt:lpstr>
      <vt:lpstr>Prezentacja programu PowerPoint</vt:lpstr>
      <vt:lpstr>Dziękuje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Przyszłość zamówień społecznych – kierunki rozwoju i niezbędne zmiany</dc:title>
  <dc:creator>Krzysztof</dc:creator>
  <cp:lastModifiedBy>Krzysztof Pilecki</cp:lastModifiedBy>
  <cp:revision>6</cp:revision>
  <cp:lastPrinted>2018-05-07T08:02:17Z</cp:lastPrinted>
  <dcterms:modified xsi:type="dcterms:W3CDTF">2018-05-07T08:02:58Z</dcterms:modified>
</cp:coreProperties>
</file>