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7" r:id="rId7"/>
    <p:sldId id="270" r:id="rId8"/>
    <p:sldId id="268" r:id="rId9"/>
    <p:sldId id="269" r:id="rId10"/>
    <p:sldId id="264" r:id="rId11"/>
    <p:sldId id="271" r:id="rId12"/>
    <p:sldId id="263" r:id="rId13"/>
    <p:sldId id="272" r:id="rId14"/>
    <p:sldId id="273" r:id="rId15"/>
    <p:sldId id="265" r:id="rId16"/>
  </p:sldIdLst>
  <p:sldSz cx="9144000" cy="6858000" type="screen4x3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5AF"/>
    <a:srgbClr val="CC3300"/>
    <a:srgbClr val="91B44A"/>
    <a:srgbClr val="F2CD96"/>
    <a:srgbClr val="F2E1B0"/>
    <a:srgbClr val="F9FBA7"/>
    <a:srgbClr val="5980A8"/>
    <a:srgbClr val="366092"/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8" autoAdjust="0"/>
  </p:normalViewPr>
  <p:slideViewPr>
    <p:cSldViewPr>
      <p:cViewPr>
        <p:scale>
          <a:sx n="83" d="100"/>
          <a:sy n="83" d="100"/>
        </p:scale>
        <p:origin x="-1339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kacz1\Documents\klauzule_spo&#322;eczne\zest_informacja\wykresy_Paw&#322;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kacz1\Documents\klauzule_spo&#322;eczne\zest_informacja\Zestawienie%20nr%207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12113757822385E-2"/>
          <c:y val="3.9769840181306373E-2"/>
          <c:w val="0.92060172745469127"/>
          <c:h val="0.748225343305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wyk_war_klauz_post!$C$4</c:f>
              <c:strCache>
                <c:ptCount val="1"/>
                <c:pt idx="0">
                  <c:v>2013 r.</c:v>
                </c:pt>
              </c:strCache>
            </c:strRef>
          </c:tx>
          <c:spPr>
            <a:solidFill>
              <a:srgbClr val="F2CD96"/>
            </a:solidFill>
          </c:spPr>
          <c:invertIfNegative val="0"/>
          <c:dLbls>
            <c:dLbl>
              <c:idx val="6"/>
              <c:delete val="1"/>
            </c:dLbl>
            <c:spPr>
              <a:solidFill>
                <a:schemeClr val="bg1">
                  <a:alpha val="50000"/>
                </a:schemeClr>
              </a:solidFill>
              <a:effectLst>
                <a:softEdge rad="31750"/>
              </a:effectLst>
            </c:spPr>
            <c:txPr>
              <a:bodyPr rot="-5400000" vert="horz"/>
              <a:lstStyle/>
              <a:p>
                <a:pPr>
                  <a:defRPr sz="1000" b="1">
                    <a:latin typeface="+mn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wyk_war_klauz_post!$B$5:$B$11</c:f>
              <c:strCache>
                <c:ptCount val="7"/>
                <c:pt idx="0">
                  <c:v>KPRM</c:v>
                </c:pt>
                <c:pt idx="1">
                  <c:v>MRPiPS</c:v>
                </c:pt>
                <c:pt idx="2">
                  <c:v>MF</c:v>
                </c:pt>
                <c:pt idx="3">
                  <c:v>GUS</c:v>
                </c:pt>
                <c:pt idx="4">
                  <c:v>MEN</c:v>
                </c:pt>
                <c:pt idx="5">
                  <c:v>MŚ</c:v>
                </c:pt>
                <c:pt idx="6">
                  <c:v>UZP</c:v>
                </c:pt>
              </c:strCache>
            </c:strRef>
          </c:cat>
          <c:val>
            <c:numRef>
              <c:f>wyk_war_klauz_post!$C$5:$C$11</c:f>
              <c:numCache>
                <c:formatCode>0.0%</c:formatCode>
                <c:ptCount val="7"/>
                <c:pt idx="0">
                  <c:v>0.188</c:v>
                </c:pt>
                <c:pt idx="1">
                  <c:v>9.4E-2</c:v>
                </c:pt>
                <c:pt idx="2">
                  <c:v>2.8000000000000001E-2</c:v>
                </c:pt>
                <c:pt idx="3">
                  <c:v>3.2000000000000001E-2</c:v>
                </c:pt>
                <c:pt idx="4">
                  <c:v>7.0000000000000007E-2</c:v>
                </c:pt>
                <c:pt idx="5">
                  <c:v>3.0000000000000001E-3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wyk_war_klauz_post!$D$4</c:f>
              <c:strCache>
                <c:ptCount val="1"/>
                <c:pt idx="0">
                  <c:v>2014 r. </c:v>
                </c:pt>
              </c:strCache>
            </c:strRef>
          </c:tx>
          <c:spPr>
            <a:solidFill>
              <a:srgbClr val="91B44A"/>
            </a:solidFill>
          </c:spPr>
          <c:invertIfNegative val="0"/>
          <c:dLbls>
            <c:dLbl>
              <c:idx val="6"/>
              <c:delete val="1"/>
            </c:dLbl>
            <c:spPr>
              <a:solidFill>
                <a:schemeClr val="bg1">
                  <a:alpha val="50000"/>
                </a:schemeClr>
              </a:solidFill>
              <a:effectLst>
                <a:softEdge rad="31750"/>
              </a:effectLst>
            </c:spPr>
            <c:txPr>
              <a:bodyPr rot="-5400000" vert="horz"/>
              <a:lstStyle/>
              <a:p>
                <a:pPr>
                  <a:defRPr sz="1000" b="1">
                    <a:latin typeface="+mn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wyk_war_klauz_post!$B$5:$B$11</c:f>
              <c:strCache>
                <c:ptCount val="7"/>
                <c:pt idx="0">
                  <c:v>KPRM</c:v>
                </c:pt>
                <c:pt idx="1">
                  <c:v>MRPiPS</c:v>
                </c:pt>
                <c:pt idx="2">
                  <c:v>MF</c:v>
                </c:pt>
                <c:pt idx="3">
                  <c:v>GUS</c:v>
                </c:pt>
                <c:pt idx="4">
                  <c:v>MEN</c:v>
                </c:pt>
                <c:pt idx="5">
                  <c:v>MŚ</c:v>
                </c:pt>
                <c:pt idx="6">
                  <c:v>UZP</c:v>
                </c:pt>
              </c:strCache>
            </c:strRef>
          </c:cat>
          <c:val>
            <c:numRef>
              <c:f>wyk_war_klauz_post!$D$5:$D$11</c:f>
              <c:numCache>
                <c:formatCode>0.0%</c:formatCode>
                <c:ptCount val="7"/>
                <c:pt idx="0">
                  <c:v>0.48399999999999999</c:v>
                </c:pt>
                <c:pt idx="1">
                  <c:v>0.127</c:v>
                </c:pt>
                <c:pt idx="2">
                  <c:v>0.14499999999999999</c:v>
                </c:pt>
                <c:pt idx="3">
                  <c:v>2.7E-2</c:v>
                </c:pt>
                <c:pt idx="4">
                  <c:v>0.01</c:v>
                </c:pt>
                <c:pt idx="5">
                  <c:v>5.8999999999999997E-2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wyk_war_klauz_post!$E$4</c:f>
              <c:strCache>
                <c:ptCount val="1"/>
                <c:pt idx="0">
                  <c:v>2015 r. 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6"/>
              <c:delete val="1"/>
            </c:dLbl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c:spPr>
            <c:txPr>
              <a:bodyPr rot="-5400000" vert="horz"/>
              <a:lstStyle/>
              <a:p>
                <a:pPr>
                  <a:defRPr sz="1000" b="1">
                    <a:latin typeface="+mn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wyk_war_klauz_post!$B$5:$B$11</c:f>
              <c:strCache>
                <c:ptCount val="7"/>
                <c:pt idx="0">
                  <c:v>KPRM</c:v>
                </c:pt>
                <c:pt idx="1">
                  <c:v>MRPiPS</c:v>
                </c:pt>
                <c:pt idx="2">
                  <c:v>MF</c:v>
                </c:pt>
                <c:pt idx="3">
                  <c:v>GUS</c:v>
                </c:pt>
                <c:pt idx="4">
                  <c:v>MEN</c:v>
                </c:pt>
                <c:pt idx="5">
                  <c:v>MŚ</c:v>
                </c:pt>
                <c:pt idx="6">
                  <c:v>UZP</c:v>
                </c:pt>
              </c:strCache>
            </c:strRef>
          </c:cat>
          <c:val>
            <c:numRef>
              <c:f>wyk_war_klauz_post!$E$5:$E$11</c:f>
              <c:numCache>
                <c:formatCode>0.0%</c:formatCode>
                <c:ptCount val="7"/>
                <c:pt idx="0">
                  <c:v>3.1E-2</c:v>
                </c:pt>
                <c:pt idx="1">
                  <c:v>0.33100000000000002</c:v>
                </c:pt>
                <c:pt idx="2">
                  <c:v>6.7000000000000004E-2</c:v>
                </c:pt>
                <c:pt idx="3">
                  <c:v>6.8000000000000005E-2</c:v>
                </c:pt>
                <c:pt idx="4">
                  <c:v>0.35099999999999998</c:v>
                </c:pt>
                <c:pt idx="5">
                  <c:v>3.3000000000000002E-2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wyk_war_klauz_post!$F$4</c:f>
              <c:strCache>
                <c:ptCount val="1"/>
                <c:pt idx="0">
                  <c:v>do 30.04.2016 r.</c:v>
                </c:pt>
              </c:strCache>
            </c:strRef>
          </c:tx>
          <c:spPr>
            <a:solidFill>
              <a:srgbClr val="3795AF"/>
            </a:solidFill>
          </c:spPr>
          <c:invertIfNegative val="0"/>
          <c:dLbls>
            <c:dLbl>
              <c:idx val="0"/>
              <c:delete val="1"/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alpha val="50000"/>
                </a:schemeClr>
              </a:solidFill>
              <a:effectLst>
                <a:softEdge rad="31750"/>
              </a:effectLst>
            </c:spPr>
            <c:txPr>
              <a:bodyPr rot="-5400000" vert="horz"/>
              <a:lstStyle/>
              <a:p>
                <a:pPr>
                  <a:defRPr sz="1000" b="1">
                    <a:latin typeface="+mn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wyk_war_klauz_post!$B$5:$B$11</c:f>
              <c:strCache>
                <c:ptCount val="7"/>
                <c:pt idx="0">
                  <c:v>KPRM</c:v>
                </c:pt>
                <c:pt idx="1">
                  <c:v>MRPiPS</c:v>
                </c:pt>
                <c:pt idx="2">
                  <c:v>MF</c:v>
                </c:pt>
                <c:pt idx="3">
                  <c:v>GUS</c:v>
                </c:pt>
                <c:pt idx="4">
                  <c:v>MEN</c:v>
                </c:pt>
                <c:pt idx="5">
                  <c:v>MŚ</c:v>
                </c:pt>
                <c:pt idx="6">
                  <c:v>UZP</c:v>
                </c:pt>
              </c:strCache>
            </c:strRef>
          </c:cat>
          <c:val>
            <c:numRef>
              <c:f>wyk_war_klauz_post!$F$5:$F$11</c:f>
              <c:numCache>
                <c:formatCode>0.0%</c:formatCode>
                <c:ptCount val="7"/>
                <c:pt idx="0">
                  <c:v>0</c:v>
                </c:pt>
                <c:pt idx="1">
                  <c:v>0.22700000000000001</c:v>
                </c:pt>
                <c:pt idx="2">
                  <c:v>0.92400000000000004</c:v>
                </c:pt>
                <c:pt idx="3">
                  <c:v>0.374</c:v>
                </c:pt>
                <c:pt idx="4">
                  <c:v>8.4000000000000005E-2</c:v>
                </c:pt>
                <c:pt idx="5">
                  <c:v>4.3999999999999997E-2</c:v>
                </c:pt>
                <c:pt idx="6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27104"/>
        <c:axId val="33047680"/>
      </c:barChart>
      <c:catAx>
        <c:axId val="3292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33047680"/>
        <c:crosses val="autoZero"/>
        <c:auto val="1"/>
        <c:lblAlgn val="ctr"/>
        <c:lblOffset val="100"/>
        <c:noMultiLvlLbl val="0"/>
      </c:catAx>
      <c:valAx>
        <c:axId val="330476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32927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502312512754209E-2"/>
          <c:y val="0.90177635832827152"/>
          <c:w val="0.83695523312394937"/>
          <c:h val="8.3717191601049873E-2"/>
        </c:manualLayout>
      </c:layout>
      <c:overlay val="0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22448940182935"/>
          <c:y val="0.11551638493657999"/>
          <c:w val="0.46576535883689019"/>
          <c:h val="0.711691019884225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6320433574775"/>
          <c:y val="9.6607890562250817E-2"/>
          <c:w val="0.53115548721651185"/>
          <c:h val="0.8114847414507830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BC58B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A50021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FF505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FF9900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FFCC66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3CECF0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5701426508493035"/>
                  <c:y val="-0.18675361207588956"/>
                </c:manualLayout>
              </c:layout>
              <c:tx>
                <c:rich>
                  <a:bodyPr/>
                  <a:lstStyle/>
                  <a:p>
                    <a:r>
                      <a:rPr lang="pl-PL" dirty="0">
                        <a:solidFill>
                          <a:schemeClr val="bg1"/>
                        </a:solidFill>
                      </a:rPr>
                      <a:t>inne usługi </a:t>
                    </a:r>
                    <a:r>
                      <a:rPr lang="pl-PL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dirty="0" smtClean="0">
                        <a:solidFill>
                          <a:schemeClr val="bg1"/>
                        </a:solidFill>
                      </a:rPr>
                    </a:br>
                    <a:r>
                      <a:rPr lang="pl-PL" dirty="0" smtClean="0">
                        <a:solidFill>
                          <a:schemeClr val="bg1"/>
                        </a:solidFill>
                      </a:rPr>
                      <a:t>lub </a:t>
                    </a:r>
                    <a:r>
                      <a:rPr lang="pl-PL" dirty="0">
                        <a:solidFill>
                          <a:schemeClr val="bg1"/>
                        </a:solidFill>
                      </a:rPr>
                      <a:t>dostawy
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290244967169753"/>
                  <c:y val="0.1767374246552642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komputerowe
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739390696096265E-2"/>
                  <c:y val="0.115522227949171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edukacyjne</a:t>
                    </a:r>
                    <a:r>
                      <a:rPr lang="pl-PL" sz="1200" baseline="0" dirty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sz="1200" baseline="0" dirty="0">
                        <a:solidFill>
                          <a:schemeClr val="bg1"/>
                        </a:solidFill>
                      </a:rPr>
                    </a:b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szkoleniowe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356084867593202"/>
                  <c:y val="-3.350697827745915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chemeClr val="tx1"/>
                        </a:solidFill>
                      </a:rPr>
                      <a:t>roboty</a:t>
                    </a:r>
                    <a:r>
                      <a:rPr lang="pl-PL" sz="12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200" dirty="0">
                        <a:solidFill>
                          <a:schemeClr val="tx1"/>
                        </a:solidFill>
                      </a:rPr>
                    </a:br>
                    <a:r>
                      <a:rPr lang="en-US" sz="1200" dirty="0" err="1">
                        <a:solidFill>
                          <a:schemeClr val="tx1"/>
                        </a:solidFill>
                      </a:rPr>
                      <a:t>budowlane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
9%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482595918052519"/>
                  <c:y val="-0.21725045122490944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sprzątanie budynków
9%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791426092948146"/>
                  <c:y val="-0.32935394184073707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doradztwa
5%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0098328019670092"/>
                  <c:y val="-0.36065978544756799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ochroniarskie
5%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2146388897305463"/>
                  <c:y val="-0.3733765928079554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reklamowe
5%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875069156176811"/>
                  <c:y val="-0.3423014203694881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konserwacyjne</a:t>
                    </a:r>
                    <a:r>
                      <a:rPr lang="pl-PL" sz="12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200">
                        <a:solidFill>
                          <a:schemeClr val="tx1"/>
                        </a:solidFill>
                      </a:rPr>
                    </a:br>
                    <a:r>
                      <a:rPr lang="en-US" sz="1200">
                        <a:solidFill>
                          <a:schemeClr val="tx1"/>
                        </a:solidFill>
                      </a:rPr>
                      <a:t>i naprawcze
3%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507198975646926"/>
                  <c:y val="-0.2165531513447658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publikowanie</a:t>
                    </a:r>
                    <a:r>
                      <a:rPr lang="pl-PL" sz="12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200">
                        <a:solidFill>
                          <a:schemeClr val="tx1"/>
                        </a:solidFill>
                      </a:rPr>
                    </a:br>
                    <a:r>
                      <a:rPr lang="en-US" sz="1200">
                        <a:solidFill>
                          <a:schemeClr val="tx1"/>
                        </a:solidFill>
                      </a:rPr>
                      <a:t>i drukowanie
2%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35296864121123916"/>
                  <c:y val="-7.4683641708298346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restauracyjne</a:t>
                    </a:r>
                    <a:r>
                      <a:rPr lang="pl-PL" sz="12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200">
                        <a:solidFill>
                          <a:schemeClr val="tx1"/>
                        </a:solidFill>
                      </a:rPr>
                    </a:br>
                    <a:r>
                      <a:rPr lang="en-US" sz="1200">
                        <a:solidFill>
                          <a:schemeClr val="tx1"/>
                        </a:solidFill>
                      </a:rPr>
                      <a:t>i cateringowe
1%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23145913080364808"/>
                  <c:y val="-2.9893100389974405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telekomunikacyjne
1%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Arkusz1!$A$1:$A$12</c:f>
              <c:strCache>
                <c:ptCount val="12"/>
                <c:pt idx="0">
                  <c:v>inne usługi lub dostawy</c:v>
                </c:pt>
                <c:pt idx="1">
                  <c:v>komputerowe</c:v>
                </c:pt>
                <c:pt idx="2">
                  <c:v>edukacyjne i szkoleniowe</c:v>
                </c:pt>
                <c:pt idx="3">
                  <c:v>roboty budowlane</c:v>
                </c:pt>
                <c:pt idx="4">
                  <c:v>sprzątanie budynków</c:v>
                </c:pt>
                <c:pt idx="5">
                  <c:v>doradztwa</c:v>
                </c:pt>
                <c:pt idx="6">
                  <c:v>ochroniarskie</c:v>
                </c:pt>
                <c:pt idx="7">
                  <c:v>reklamowe</c:v>
                </c:pt>
                <c:pt idx="8">
                  <c:v>konserwacyjne i naprawcze</c:v>
                </c:pt>
                <c:pt idx="9">
                  <c:v>publikowanie i drukowanie</c:v>
                </c:pt>
                <c:pt idx="10">
                  <c:v>restauracyjne i cateringowe</c:v>
                </c:pt>
                <c:pt idx="11">
                  <c:v>telekomunikacyjne</c:v>
                </c:pt>
              </c:strCache>
            </c:strRef>
          </c:cat>
          <c:val>
            <c:numRef>
              <c:f>Arkusz1!$B$1:$B$12</c:f>
              <c:numCache>
                <c:formatCode>0.00%</c:formatCode>
                <c:ptCount val="12"/>
                <c:pt idx="0">
                  <c:v>0.36599999999999999</c:v>
                </c:pt>
                <c:pt idx="1">
                  <c:v>0.13100000000000001</c:v>
                </c:pt>
                <c:pt idx="2">
                  <c:v>0.10299999999999999</c:v>
                </c:pt>
                <c:pt idx="3" formatCode="0%">
                  <c:v>0.09</c:v>
                </c:pt>
                <c:pt idx="4" formatCode="0%">
                  <c:v>0.09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4.8000000000000001E-2</c:v>
                </c:pt>
                <c:pt idx="8">
                  <c:v>2.8000000000000001E-2</c:v>
                </c:pt>
                <c:pt idx="9">
                  <c:v>2.1000000000000001E-2</c:v>
                </c:pt>
                <c:pt idx="10">
                  <c:v>1.4E-2</c:v>
                </c:pt>
                <c:pt idx="11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66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50858266607265E-2"/>
          <c:y val="0.12758259834928737"/>
          <c:w val="0.88888876540397166"/>
          <c:h val="0.65215362943922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'wykresy_wartosc_klau+asp_postep'!$C$4</c:f>
              <c:strCache>
                <c:ptCount val="1"/>
                <c:pt idx="0">
                  <c:v>2013 r.</c:v>
                </c:pt>
              </c:strCache>
            </c:strRef>
          </c:tx>
          <c:spPr>
            <a:solidFill>
              <a:srgbClr val="F2CD96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/>
              <c:spPr/>
              <c:txPr>
                <a:bodyPr rot="-5400000" vert="horz"/>
                <a:lstStyle/>
                <a:p>
                  <a:pPr>
                    <a:defRPr sz="1100" b="1">
                      <a:latin typeface="+mj-lt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2729605072517712E-3"/>
                  <c:y val="-1.6405584564677998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 b="1">
                      <a:latin typeface="+mj-lt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>
                    <a:latin typeface="+mj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'wykresy_wartosc_klau+asp_postep'!$B$5:$B$12</c:f>
              <c:strCache>
                <c:ptCount val="8"/>
                <c:pt idx="0">
                  <c:v>Ożarów Maz.</c:v>
                </c:pt>
                <c:pt idx="1">
                  <c:v>Starogard Gd.</c:v>
                </c:pt>
                <c:pt idx="2">
                  <c:v>Rzeszów</c:v>
                </c:pt>
                <c:pt idx="3">
                  <c:v>Gdańsk</c:v>
                </c:pt>
                <c:pt idx="4">
                  <c:v>Łódź</c:v>
                </c:pt>
                <c:pt idx="5">
                  <c:v>Warszawa</c:v>
                </c:pt>
                <c:pt idx="6">
                  <c:v>Strzyżów</c:v>
                </c:pt>
                <c:pt idx="7">
                  <c:v>Brzeziny</c:v>
                </c:pt>
              </c:strCache>
            </c:strRef>
          </c:cat>
          <c:val>
            <c:numRef>
              <c:f>'wykresy_wartosc_klau+asp_postep'!$C$5:$C$12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0.30130000000000001</c:v>
                </c:pt>
                <c:pt idx="7">
                  <c:v>0.61919999999999997</c:v>
                </c:pt>
              </c:numCache>
            </c:numRef>
          </c:val>
        </c:ser>
        <c:ser>
          <c:idx val="1"/>
          <c:order val="1"/>
          <c:tx>
            <c:strRef>
              <c:f>'wykresy_wartosc_klau+asp_postep'!$D$4</c:f>
              <c:strCache>
                <c:ptCount val="1"/>
                <c:pt idx="0">
                  <c:v>2014 r. </c:v>
                </c:pt>
              </c:strCache>
            </c:strRef>
          </c:tx>
          <c:spPr>
            <a:solidFill>
              <a:srgbClr val="91B44A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-7.2729605072517712E-3"/>
                  <c:y val="2.0576417435099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effectLst>
                <a:softEdge rad="63500"/>
              </a:effectLst>
            </c:spPr>
            <c:txPr>
              <a:bodyPr rot="-5400000" vert="horz"/>
              <a:lstStyle/>
              <a:p>
                <a:pPr>
                  <a:defRPr sz="1100" b="1">
                    <a:latin typeface="+mj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'wykresy_wartosc_klau+asp_postep'!$B$5:$B$12</c:f>
              <c:strCache>
                <c:ptCount val="8"/>
                <c:pt idx="0">
                  <c:v>Ożarów Maz.</c:v>
                </c:pt>
                <c:pt idx="1">
                  <c:v>Starogard Gd.</c:v>
                </c:pt>
                <c:pt idx="2">
                  <c:v>Rzeszów</c:v>
                </c:pt>
                <c:pt idx="3">
                  <c:v>Gdańsk</c:v>
                </c:pt>
                <c:pt idx="4">
                  <c:v>Łódź</c:v>
                </c:pt>
                <c:pt idx="5">
                  <c:v>Warszawa</c:v>
                </c:pt>
                <c:pt idx="6">
                  <c:v>Strzyżów</c:v>
                </c:pt>
                <c:pt idx="7">
                  <c:v>Brzeziny</c:v>
                </c:pt>
              </c:strCache>
            </c:strRef>
          </c:cat>
          <c:val>
            <c:numRef>
              <c:f>'wykresy_wartosc_klau+asp_postep'!$D$5:$D$12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0.106</c:v>
                </c:pt>
                <c:pt idx="7">
                  <c:v>0.62849999999999995</c:v>
                </c:pt>
              </c:numCache>
            </c:numRef>
          </c:val>
        </c:ser>
        <c:ser>
          <c:idx val="2"/>
          <c:order val="2"/>
          <c:tx>
            <c:strRef>
              <c:f>'wykresy_wartosc_klau+asp_postep'!$E$4</c:f>
              <c:strCache>
                <c:ptCount val="1"/>
                <c:pt idx="0">
                  <c:v>2015 r. 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7"/>
              <c:layout>
                <c:manualLayout>
                  <c:x val="-5.45472038043882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alpha val="50000"/>
                </a:schemeClr>
              </a:solidFill>
              <a:effectLst>
                <a:softEdge rad="31750"/>
              </a:effectLst>
            </c:spPr>
            <c:txPr>
              <a:bodyPr rot="-5400000" vert="horz"/>
              <a:lstStyle/>
              <a:p>
                <a:pPr>
                  <a:defRPr sz="1100" b="1">
                    <a:latin typeface="+mn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'wykresy_wartosc_klau+asp_postep'!$B$5:$B$12</c:f>
              <c:strCache>
                <c:ptCount val="8"/>
                <c:pt idx="0">
                  <c:v>Ożarów Maz.</c:v>
                </c:pt>
                <c:pt idx="1">
                  <c:v>Starogard Gd.</c:v>
                </c:pt>
                <c:pt idx="2">
                  <c:v>Rzeszów</c:v>
                </c:pt>
                <c:pt idx="3">
                  <c:v>Gdańsk</c:v>
                </c:pt>
                <c:pt idx="4">
                  <c:v>Łódź</c:v>
                </c:pt>
                <c:pt idx="5">
                  <c:v>Warszawa</c:v>
                </c:pt>
                <c:pt idx="6">
                  <c:v>Strzyżów</c:v>
                </c:pt>
                <c:pt idx="7">
                  <c:v>Brzeziny</c:v>
                </c:pt>
              </c:strCache>
            </c:strRef>
          </c:cat>
          <c:val>
            <c:numRef>
              <c:f>'wykresy_wartosc_klau+asp_postep'!$E$5:$E$12</c:f>
              <c:numCache>
                <c:formatCode>0.0%</c:formatCode>
                <c:ptCount val="8"/>
                <c:pt idx="0" formatCode="0.00%">
                  <c:v>1E-4</c:v>
                </c:pt>
                <c:pt idx="1">
                  <c:v>1.5599999999999999E-2</c:v>
                </c:pt>
                <c:pt idx="2">
                  <c:v>1.7399999999999999E-2</c:v>
                </c:pt>
                <c:pt idx="3">
                  <c:v>2.81E-2</c:v>
                </c:pt>
                <c:pt idx="4">
                  <c:v>5.6899999999999999E-2</c:v>
                </c:pt>
                <c:pt idx="5">
                  <c:v>0.1169</c:v>
                </c:pt>
                <c:pt idx="6">
                  <c:v>0.39290000000000003</c:v>
                </c:pt>
                <c:pt idx="7">
                  <c:v>0.6865</c:v>
                </c:pt>
              </c:numCache>
            </c:numRef>
          </c:val>
        </c:ser>
        <c:ser>
          <c:idx val="3"/>
          <c:order val="3"/>
          <c:tx>
            <c:strRef>
              <c:f>'wykresy_wartosc_klau+asp_postep'!$F$4</c:f>
              <c:strCache>
                <c:ptCount val="1"/>
                <c:pt idx="0">
                  <c:v>do 30.04.2016 r.</c:v>
                </c:pt>
              </c:strCache>
            </c:strRef>
          </c:tx>
          <c:spPr>
            <a:solidFill>
              <a:srgbClr val="3795A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5.45472038043882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alpha val="50000"/>
                </a:schemeClr>
              </a:solidFill>
              <a:effectLst>
                <a:softEdge rad="31750"/>
              </a:effectLst>
            </c:spPr>
            <c:txPr>
              <a:bodyPr rot="-5400000" vert="horz"/>
              <a:lstStyle/>
              <a:p>
                <a:pPr>
                  <a:defRPr sz="1100" b="1">
                    <a:latin typeface="+mn-lt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'wykresy_wartosc_klau+asp_postep'!$B$5:$B$12</c:f>
              <c:strCache>
                <c:ptCount val="8"/>
                <c:pt idx="0">
                  <c:v>Ożarów Maz.</c:v>
                </c:pt>
                <c:pt idx="1">
                  <c:v>Starogard Gd.</c:v>
                </c:pt>
                <c:pt idx="2">
                  <c:v>Rzeszów</c:v>
                </c:pt>
                <c:pt idx="3">
                  <c:v>Gdańsk</c:v>
                </c:pt>
                <c:pt idx="4">
                  <c:v>Łódź</c:v>
                </c:pt>
                <c:pt idx="5">
                  <c:v>Warszawa</c:v>
                </c:pt>
                <c:pt idx="6">
                  <c:v>Strzyżów</c:v>
                </c:pt>
                <c:pt idx="7">
                  <c:v>Brzeziny</c:v>
                </c:pt>
              </c:strCache>
            </c:strRef>
          </c:cat>
          <c:val>
            <c:numRef>
              <c:f>'wykresy_wartosc_klau+asp_postep'!$F$5:$F$12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0.41799999999999998</c:v>
                </c:pt>
                <c:pt idx="5">
                  <c:v>2.92E-2</c:v>
                </c:pt>
                <c:pt idx="6">
                  <c:v>0</c:v>
                </c:pt>
                <c:pt idx="7">
                  <c:v>0.66069999999999995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3792"/>
        <c:axId val="33576064"/>
      </c:barChart>
      <c:catAx>
        <c:axId val="3355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33576064"/>
        <c:crosses val="autoZero"/>
        <c:auto val="1"/>
        <c:lblAlgn val="ctr"/>
        <c:lblOffset val="100"/>
        <c:noMultiLvlLbl val="0"/>
      </c:catAx>
      <c:valAx>
        <c:axId val="33576064"/>
        <c:scaling>
          <c:orientation val="minMax"/>
          <c:max val="0.70000000000000007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3355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776991359226152E-2"/>
          <c:y val="0.88850503062117236"/>
          <c:w val="0.83695523312394937"/>
          <c:h val="8.3717191601049873E-2"/>
        </c:manualLayout>
      </c:layout>
      <c:overlay val="0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22448940182935"/>
          <c:y val="0.11551638493657999"/>
          <c:w val="0.46576535883689019"/>
          <c:h val="0.711691019884225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66092"/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explosion val="1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3CECF0"/>
              </a:solidFill>
            </c:spPr>
          </c:dPt>
          <c:dLbls>
            <c:dLbl>
              <c:idx val="0"/>
              <c:layout>
                <c:manualLayout>
                  <c:x val="0.18982723041774235"/>
                  <c:y val="-0.12535663739665467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err="1">
                        <a:solidFill>
                          <a:schemeClr val="bg1"/>
                        </a:solidFill>
                      </a:rPr>
                      <a:t>roboty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bg1"/>
                        </a:solidFill>
                      </a:rPr>
                      <a:t>budowlane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 48,8%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657977911751303E-2"/>
                  <c:y val="0.16581398363144836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err="1">
                        <a:solidFill>
                          <a:schemeClr val="bg1"/>
                        </a:solidFill>
                      </a:rPr>
                      <a:t>odbiór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bg1"/>
                        </a:solidFill>
                      </a:rPr>
                      <a:t>odpadów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bg1"/>
                        </a:solidFill>
                      </a:rPr>
                      <a:t>komunalnych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pl-PL" sz="1100" b="1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sz="1100" b="1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19,5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08348165396589"/>
                  <c:y val="-0.12503448690886199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err="1">
                        <a:solidFill>
                          <a:schemeClr val="tx1"/>
                        </a:solidFill>
                      </a:rPr>
                      <a:t>pełnienie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tx1"/>
                        </a:solidFill>
                      </a:rPr>
                      <a:t>funkcji</a:t>
                    </a:r>
                    <a:r>
                      <a:rPr lang="pl-PL" sz="11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tx1"/>
                        </a:solidFill>
                      </a:rPr>
                      <a:t>inwestora</a:t>
                    </a:r>
                    <a:r>
                      <a:rPr lang="pl-PL" sz="11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tx1"/>
                        </a:solidFill>
                      </a:rPr>
                      <a:t>zastępczego</a:t>
                    </a:r>
                    <a:r>
                      <a:rPr lang="pl-PL" sz="1100" b="1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100" b="1" dirty="0">
                        <a:solidFill>
                          <a:schemeClr val="tx1"/>
                        </a:solidFill>
                      </a:rPr>
                    </a:b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17,1%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975726053114281"/>
                  <c:y val="-0.2245866200051846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err="1">
                        <a:solidFill>
                          <a:schemeClr val="tx1"/>
                        </a:solidFill>
                      </a:rPr>
                      <a:t>usługi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chemeClr val="tx1"/>
                        </a:solidFill>
                      </a:rPr>
                      <a:t>pocztowe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pl-PL" sz="1100" b="1" dirty="0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100" b="1" dirty="0" smtClean="0">
                        <a:solidFill>
                          <a:schemeClr val="tx1"/>
                        </a:solidFill>
                      </a:rPr>
                    </a:br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7,3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3590250176284266"/>
                  <c:y val="-0.18114607636188571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kern="800" baseline="0" dirty="0" err="1">
                        <a:solidFill>
                          <a:schemeClr val="tx1"/>
                        </a:solidFill>
                      </a:rPr>
                      <a:t>usługi</a:t>
                    </a:r>
                    <a:r>
                      <a:rPr lang="en-US" sz="1100" b="1" kern="8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kern="800" baseline="0" dirty="0" err="1">
                        <a:solidFill>
                          <a:schemeClr val="tx1"/>
                        </a:solidFill>
                      </a:rPr>
                      <a:t>przewozowe</a:t>
                    </a:r>
                    <a:r>
                      <a:rPr lang="en-US" sz="1100" b="1" kern="8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pl-PL" sz="1100" b="1" kern="800" baseline="0" dirty="0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z="1100" b="1" kern="800" baseline="0" dirty="0" smtClean="0">
                        <a:solidFill>
                          <a:schemeClr val="tx1"/>
                        </a:solidFill>
                      </a:rPr>
                    </a:br>
                    <a:r>
                      <a:rPr lang="en-US" sz="1100" b="1" kern="800" baseline="0" dirty="0" err="1" smtClean="0">
                        <a:solidFill>
                          <a:schemeClr val="tx1"/>
                        </a:solidFill>
                      </a:rPr>
                      <a:t>dla</a:t>
                    </a:r>
                    <a:r>
                      <a:rPr lang="en-US" sz="1100" b="1" kern="8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kern="800" baseline="0" dirty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pl-PL" sz="1100" b="1" kern="800" baseline="0" dirty="0" err="1" smtClean="0">
                        <a:solidFill>
                          <a:schemeClr val="tx1"/>
                        </a:solidFill>
                      </a:rPr>
                      <a:t>sób</a:t>
                    </a:r>
                    <a:r>
                      <a:rPr lang="pl-PL" sz="1100" b="1" kern="8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kern="800" baseline="0" dirty="0" err="1" smtClean="0">
                        <a:solidFill>
                          <a:schemeClr val="tx1"/>
                        </a:solidFill>
                      </a:rPr>
                      <a:t>niepeł</a:t>
                    </a:r>
                    <a:r>
                      <a:rPr lang="pl-PL" sz="1100" b="1" kern="1200" baseline="0" dirty="0" err="1" smtClean="0">
                        <a:solidFill>
                          <a:schemeClr val="tx1"/>
                        </a:solidFill>
                      </a:rPr>
                      <a:t>nosprawnych</a:t>
                    </a:r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pl-PL" sz="11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pl-PL" sz="11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4,9%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613830889538351"/>
                  <c:y val="5.3532940784357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usługi ochroniarskie 2,4%</a:t>
                    </a:r>
                    <a:endParaRPr lang="en-US" b="1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Arkusz1!$H$3:$H$8</c:f>
              <c:strCache>
                <c:ptCount val="6"/>
                <c:pt idx="0">
                  <c:v>roboty budowlane</c:v>
                </c:pt>
                <c:pt idx="1">
                  <c:v>odbiór odpadów komunalnych </c:v>
                </c:pt>
                <c:pt idx="2">
                  <c:v>pełnienie funkcji inwestora zastępczego</c:v>
                </c:pt>
                <c:pt idx="3">
                  <c:v>usługi pocztowe</c:v>
                </c:pt>
                <c:pt idx="4">
                  <c:v>specjalistyczne usługi przewozowe dla osób niepełnosprawnych</c:v>
                </c:pt>
                <c:pt idx="5">
                  <c:v>usługi ochroniarskie</c:v>
                </c:pt>
              </c:strCache>
            </c:strRef>
          </c:cat>
          <c:val>
            <c:numRef>
              <c:f>Arkusz1!$I$3:$I$8</c:f>
              <c:numCache>
                <c:formatCode>0.0%</c:formatCode>
                <c:ptCount val="6"/>
                <c:pt idx="0">
                  <c:v>0.48780487804878048</c:v>
                </c:pt>
                <c:pt idx="1">
                  <c:v>0.1951219512195122</c:v>
                </c:pt>
                <c:pt idx="2">
                  <c:v>0.17073170731707318</c:v>
                </c:pt>
                <c:pt idx="3">
                  <c:v>7.3170731707317069E-2</c:v>
                </c:pt>
                <c:pt idx="4">
                  <c:v>4.878048780487805E-2</c:v>
                </c:pt>
                <c:pt idx="5">
                  <c:v>2.4390243902439025E-2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E292EFBF-BE35-4174-9913-F558B05EE1A1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F7467D24-7934-408B-B05F-857B711D29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2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39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74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39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3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60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8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45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54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54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74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7D24-7934-408B-B05F-857B711D299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74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40768"/>
            <a:ext cx="7435824" cy="4680520"/>
          </a:xfr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880592" y="188640"/>
            <a:ext cx="74358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121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416824" cy="57849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439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479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80591" y="1340768"/>
            <a:ext cx="7435825" cy="46805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416824" cy="57849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24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0"/>
          </p:nvPr>
        </p:nvSpPr>
        <p:spPr>
          <a:xfrm>
            <a:off x="899592" y="1556793"/>
            <a:ext cx="3596208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716016" y="1556793"/>
            <a:ext cx="3596208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01058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1535113"/>
            <a:ext cx="3597796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99592" y="2174875"/>
            <a:ext cx="35977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0"/>
          </p:nvPr>
        </p:nvSpPr>
        <p:spPr>
          <a:xfrm>
            <a:off x="4790628" y="1556792"/>
            <a:ext cx="3597796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zawartości 3"/>
          <p:cNvSpPr>
            <a:spLocks noGrp="1"/>
          </p:cNvSpPr>
          <p:nvPr>
            <p:ph sz="half" idx="11"/>
          </p:nvPr>
        </p:nvSpPr>
        <p:spPr>
          <a:xfrm>
            <a:off x="4790628" y="2196554"/>
            <a:ext cx="3597796" cy="3968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41743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60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592" y="188640"/>
            <a:ext cx="7651848" cy="72008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1412776"/>
            <a:ext cx="4320480" cy="4680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1412776"/>
            <a:ext cx="3008313" cy="46805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80592" y="188640"/>
            <a:ext cx="7651848" cy="72008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0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909264" y="1196752"/>
            <a:ext cx="7435824" cy="482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024" y="6093296"/>
            <a:ext cx="5486400" cy="29391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880592" y="188640"/>
            <a:ext cx="76518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11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80592" y="188640"/>
            <a:ext cx="76518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80592" y="1484784"/>
            <a:ext cx="743582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8046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5980A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900" kern="1200">
          <a:solidFill>
            <a:srgbClr val="5980A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900" kern="1200">
          <a:solidFill>
            <a:srgbClr val="5980A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1800" kern="1200">
          <a:solidFill>
            <a:srgbClr val="5980A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971600" y="3537992"/>
            <a:ext cx="5777011" cy="118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solidFill>
                  <a:schemeClr val="bg1"/>
                </a:solidFill>
                <a:latin typeface="Calibri" pitchFamily="34" charset="0"/>
              </a:rPr>
              <a:t>K</a:t>
            </a:r>
            <a:r>
              <a:rPr lang="pl-PL" sz="2200" dirty="0" smtClean="0">
                <a:solidFill>
                  <a:schemeClr val="bg1"/>
                </a:solidFill>
                <a:latin typeface="Calibri" pitchFamily="34" charset="0"/>
              </a:rPr>
              <a:t>lauzule społeczne w zamówieniach publicznych udzielanych przez administrację publiczną</a:t>
            </a:r>
          </a:p>
          <a:p>
            <a:endParaRPr lang="pl-PL" sz="9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l-PL" sz="1800" dirty="0" smtClean="0">
                <a:solidFill>
                  <a:schemeClr val="bg1"/>
                </a:solidFill>
                <a:latin typeface="Calibri" pitchFamily="34" charset="0"/>
              </a:rPr>
              <a:t>2013 – 2016 (I kwartał)</a:t>
            </a:r>
            <a:endParaRPr lang="pl-PL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Symbol zastępczy tekstu 2"/>
          <p:cNvSpPr txBox="1">
            <a:spLocks/>
          </p:cNvSpPr>
          <p:nvPr/>
        </p:nvSpPr>
        <p:spPr>
          <a:xfrm>
            <a:off x="971600" y="5157192"/>
            <a:ext cx="3096344" cy="1080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9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18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Krzysztof Kwiatkowski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Prezes Najwyższej </a:t>
            </a:r>
            <a:r>
              <a:rPr lang="pl-PL" sz="1800" smtClean="0">
                <a:solidFill>
                  <a:schemeClr val="tx1"/>
                </a:solidFill>
                <a:latin typeface="Calibri" panose="020F0502020204030204" pitchFamily="34" charset="0"/>
              </a:rPr>
              <a:t>Izby Kontroli</a:t>
            </a:r>
            <a:endParaRPr lang="pl-PL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6732240" cy="3501008"/>
          </a:xfrm>
          <a:prstGeom prst="rect">
            <a:avLst/>
          </a:prstGeom>
        </p:spPr>
        <p:txBody>
          <a:bodyPr lIns="108000" tIns="165600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Gilead TT EFN" panose="02000604020000020003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9pPr>
          </a:lstStyle>
          <a:p>
            <a:endParaRPr lang="pl-PL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b="12411"/>
          <a:stretch/>
        </p:blipFill>
        <p:spPr>
          <a:xfrm>
            <a:off x="0" y="0"/>
            <a:ext cx="6759649" cy="35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itchFamily="34" charset="0"/>
              </a:rPr>
              <a:t>Ocena ogólna</a:t>
            </a:r>
            <a:endParaRPr lang="pl-PL" dirty="0"/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09</a:t>
            </a:r>
            <a:endParaRPr lang="pl-PL" b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57933" y="908720"/>
            <a:ext cx="7435824" cy="5112568"/>
          </a:xfrm>
          <a:prstGeom prst="rect">
            <a:avLst/>
          </a:prstGeom>
          <a:solidFill>
            <a:srgbClr val="5980A8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9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18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Działania podjęte przez koordynatorów Zaleceń RM w sprawie stosowania przez administrację rządową klauzul społecznych w zamówieniach publicznych, tj. Szefa KPRM we współpracy z Prezesem UZP nie doprowadziły do osiągnięcia oczekiwanych rezultatów, tj. zwiększenia skali ich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stosowania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Uzyskano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pozytywne efekty stosowania klauzul społecznych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/>
            </a:r>
            <a:b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przez skontrolowane jednostki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tj. zatrudnienie przy realizacji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/>
            </a:r>
            <a:b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tych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zamówień 62 osób niepełnosprawnych, 67 osób bezrobotnych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/>
            </a:r>
            <a:b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oraz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zatrudnienie przy realizacji tych zamówień 351 osób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/>
            </a:r>
            <a:b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na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podstawie umowy o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pracę</a:t>
            </a:r>
            <a:endParaRPr lang="pl-PL" sz="20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Skontrolowane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jednostki administracji rządowej stosowały się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/>
            </a:r>
            <a:b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do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Zaleceń RM i z reguły prawidłowo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wywiązywały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z obowiązków związanych z planowaniem, realizacją i kontrolą zamówień publicznych, w których zastosowały klauzule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społeczne,</a:t>
            </a:r>
            <a:b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niekiedy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jednak  ograniczały ich stosowanie do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minimum</a:t>
            </a:r>
            <a:endParaRPr lang="pl-PL" sz="20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</a:pPr>
            <a:endParaRPr lang="pl-PL" sz="2000" b="1" kern="100" spc="-20" dirty="0">
              <a:solidFill>
                <a:schemeClr val="tx1"/>
              </a:solidFill>
              <a:latin typeface="Arial Narrow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</a:pPr>
            <a:endParaRPr lang="pl-PL" sz="2000" kern="100" spc="-20" dirty="0">
              <a:solidFill>
                <a:schemeClr val="tx1"/>
              </a:solidFill>
              <a:latin typeface="Arial Narrow"/>
              <a:ea typeface="Times New Roman"/>
              <a:cs typeface="Arial"/>
            </a:endParaRPr>
          </a:p>
          <a:p>
            <a:endParaRPr lang="pl-PL" sz="2000" dirty="0"/>
          </a:p>
          <a:p>
            <a:endParaRPr lang="pl-PL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itchFamily="34" charset="0"/>
              </a:rPr>
              <a:t>Ocena ogólna</a:t>
            </a:r>
            <a:endParaRPr lang="pl-PL" dirty="0"/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10</a:t>
            </a:r>
            <a:endParaRPr lang="pl-PL" b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57933" y="908720"/>
            <a:ext cx="7435824" cy="5112568"/>
          </a:xfrm>
          <a:prstGeom prst="rect">
            <a:avLst/>
          </a:prstGeom>
          <a:solidFill>
            <a:srgbClr val="5980A8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9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1800" kern="1200">
                <a:solidFill>
                  <a:srgbClr val="5980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Stosowanie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klauzul społecznych w zamówieniach publicznych udzielanych przez j.s.t. w okresie objętym kontrolą było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fakultatywne,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skala ich stosowania była znikoma. Tym bardziej należy podkreślić, że część z kontrolowanych gmin, stosując klauzule społeczne w zamówieniach publicznych na szeroką skalę, uczyniła z nich instrument polityki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społecznej, 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przyczyniając się tym samym do rozwiązywania problemów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osób  </a:t>
            </a:r>
            <a:r>
              <a:rPr lang="pl-PL" sz="2000" dirty="0" err="1">
                <a:solidFill>
                  <a:schemeClr val="bg1"/>
                </a:solidFill>
                <a:ea typeface="Times New Roman"/>
                <a:cs typeface="Times New Roman"/>
              </a:rPr>
              <a:t>defaworyzowanych</a:t>
            </a:r>
            <a:r>
              <a:rPr lang="pl-PL" sz="2000" dirty="0">
                <a:solidFill>
                  <a:schemeClr val="bg1"/>
                </a:solidFill>
                <a:ea typeface="Times New Roman"/>
                <a:cs typeface="Times New Roman"/>
              </a:rPr>
              <a:t> związanych z zatrudnieniem i integracją </a:t>
            </a:r>
            <a:r>
              <a:rPr lang="pl-PL" sz="2000" dirty="0" smtClean="0">
                <a:solidFill>
                  <a:schemeClr val="bg1"/>
                </a:solidFill>
                <a:ea typeface="Times New Roman"/>
                <a:cs typeface="Times New Roman"/>
              </a:rPr>
              <a:t>społeczną </a:t>
            </a:r>
            <a:endParaRPr lang="pl-PL" sz="20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endParaRPr lang="pl-PL" sz="2000" b="1" kern="100" spc="-20" dirty="0">
              <a:solidFill>
                <a:schemeClr val="tx1"/>
              </a:solidFill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</a:pPr>
            <a:endParaRPr lang="pl-PL" sz="2000" kern="100" spc="-20" dirty="0">
              <a:solidFill>
                <a:schemeClr val="tx1"/>
              </a:solidFill>
              <a:latin typeface="Arial Narrow"/>
              <a:ea typeface="Times New Roman"/>
              <a:cs typeface="Arial"/>
            </a:endParaRPr>
          </a:p>
          <a:p>
            <a:endParaRPr lang="pl-PL" sz="2000" dirty="0"/>
          </a:p>
          <a:p>
            <a:endParaRPr lang="pl-PL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908720"/>
            <a:ext cx="7416824" cy="525658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l-PL" sz="2000" b="1" dirty="0" smtClean="0">
                <a:ea typeface="Times New Roman"/>
                <a:cs typeface="Times New Roman"/>
              </a:rPr>
              <a:t>Dla </a:t>
            </a:r>
            <a:r>
              <a:rPr lang="pl-PL" sz="2000" b="1" dirty="0">
                <a:ea typeface="Times New Roman"/>
                <a:cs typeface="Times New Roman"/>
              </a:rPr>
              <a:t>prawidłowej i skutecznej realizacji przez zamawiających zamówień publicznych uwzględniających klauzule społeczne</a:t>
            </a:r>
            <a:r>
              <a:rPr lang="pl-PL" sz="2000" dirty="0">
                <a:ea typeface="Times New Roman"/>
                <a:cs typeface="Times New Roman"/>
              </a:rPr>
              <a:t> </a:t>
            </a:r>
            <a:r>
              <a:rPr lang="pl-PL" sz="2000" b="1" dirty="0" smtClean="0">
                <a:ea typeface="Times New Roman"/>
                <a:cs typeface="Times New Roman"/>
              </a:rPr>
              <a:t>znaczenie</a:t>
            </a:r>
            <a:r>
              <a:rPr lang="pl-PL" sz="2000" dirty="0" smtClean="0">
                <a:ea typeface="Times New Roman"/>
                <a:cs typeface="Times New Roman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ma odpowiednie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przygotowanie się zamawiających do tego procesu, m.in. określenie spodziewanych skutków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społecznych, rozpoznanie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rynku potencjalnych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wykonawców oraz zidentyfikowanie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zamówień, w których możliwe jest zastosowanie klauzul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l-PL" sz="2000" b="1" dirty="0" smtClean="0"/>
              <a:t>Odpowiednie poinformowanie potencjalnych oferentów o wymaganiach społecznych jest jednym z podstawowych warunków zastosowania klauzul społecznych, wymaganym z punktu widzenia przestrzegania zasady przejrzystości i równego traktowania wykonawców. NIK zwraca uwagę, że postanowienia na temat klauzuli zatrudnieniowej</a:t>
            </a:r>
            <a:r>
              <a:rPr lang="pl-PL" sz="2000" dirty="0" smtClean="0"/>
              <a:t>, </a:t>
            </a:r>
            <a:r>
              <a:rPr lang="pl-PL" sz="2000" b="1" dirty="0" smtClean="0"/>
              <a:t>nie </a:t>
            </a:r>
            <a:r>
              <a:rPr lang="pl-PL" sz="2000" b="1" dirty="0"/>
              <a:t>są w sposób czytelny wyróżnione</a:t>
            </a:r>
            <a:r>
              <a:rPr lang="pl-PL" sz="2000" dirty="0">
                <a:solidFill>
                  <a:schemeClr val="tx1"/>
                </a:solidFill>
              </a:rPr>
              <a:t>, a zamawiający umieszczają je w różnych częściach ogłoszenia </a:t>
            </a:r>
            <a:r>
              <a:rPr lang="pl-PL" sz="2000" dirty="0" smtClean="0">
                <a:solidFill>
                  <a:schemeClr val="tx1"/>
                </a:solidFill>
              </a:rPr>
              <a:t>lub </a:t>
            </a:r>
            <a:r>
              <a:rPr lang="pl-PL" sz="2000" dirty="0">
                <a:solidFill>
                  <a:schemeClr val="tx1"/>
                </a:solidFill>
              </a:rPr>
              <a:t>nie zamieszczają ich wcale. </a:t>
            </a:r>
            <a:r>
              <a:rPr lang="pl-PL" sz="2000" b="1" dirty="0" smtClean="0"/>
              <a:t>NIK wnosiła </a:t>
            </a:r>
            <a:r>
              <a:rPr lang="pl-PL" sz="2000" b="1" dirty="0"/>
              <a:t>o rozważenie dostosowania wzoru ogłoszenia o zamówieniu publicznym do ww. </a:t>
            </a:r>
            <a:r>
              <a:rPr lang="pl-PL" sz="2000" b="1" dirty="0" smtClean="0"/>
              <a:t>wymagań.</a:t>
            </a:r>
          </a:p>
          <a:p>
            <a:pPr>
              <a:spcAft>
                <a:spcPts val="600"/>
              </a:spcAft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11</a:t>
            </a:r>
            <a:endParaRPr lang="pl-PL" b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50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980728"/>
            <a:ext cx="7560840" cy="5184576"/>
          </a:xfrm>
        </p:spPr>
        <p:txBody>
          <a:bodyPr>
            <a:normAutofit/>
          </a:bodyPr>
          <a:lstStyle/>
          <a:p>
            <a:pPr algn="just">
              <a:spcBef>
                <a:spcPts val="480"/>
              </a:spcBef>
              <a:spcAft>
                <a:spcPts val="600"/>
              </a:spcAft>
            </a:pPr>
            <a:r>
              <a:rPr lang="pl-PL" sz="2000" dirty="0" smtClean="0">
                <a:solidFill>
                  <a:schemeClr val="tx1"/>
                </a:solidFill>
              </a:rPr>
              <a:t>W </a:t>
            </a:r>
            <a:r>
              <a:rPr lang="pl-PL" sz="2000" dirty="0">
                <a:solidFill>
                  <a:schemeClr val="tx1"/>
                </a:solidFill>
              </a:rPr>
              <a:t>postępowaniach, w których </a:t>
            </a:r>
            <a:r>
              <a:rPr lang="pl-PL" sz="2000" b="1" dirty="0"/>
              <a:t>planuje się zastosowanie aspektu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dirty="0" smtClean="0">
                <a:solidFill>
                  <a:schemeClr val="tx1"/>
                </a:solidFill>
              </a:rPr>
              <a:t>lub </a:t>
            </a:r>
            <a:r>
              <a:rPr lang="pl-PL" sz="2000" dirty="0">
                <a:solidFill>
                  <a:schemeClr val="tx1"/>
                </a:solidFill>
              </a:rPr>
              <a:t>klauzuli społecznej </a:t>
            </a:r>
            <a:r>
              <a:rPr lang="pl-PL" sz="2000" b="1" dirty="0"/>
              <a:t>wraz z możliwością przyznania dodatkowych punktów za ich zastosowanie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przy ocenie ofert, </a:t>
            </a:r>
            <a:r>
              <a:rPr lang="pl-PL" sz="2000" dirty="0" smtClean="0">
                <a:solidFill>
                  <a:schemeClr val="tx1"/>
                </a:solidFill>
              </a:rPr>
              <a:t>należy </a:t>
            </a:r>
            <a:r>
              <a:rPr lang="pl-PL" sz="2000" dirty="0">
                <a:solidFill>
                  <a:schemeClr val="tx1"/>
                </a:solidFill>
              </a:rPr>
              <a:t>przeanalizować </a:t>
            </a:r>
            <a:r>
              <a:rPr lang="pl-PL" sz="2000" b="1" dirty="0"/>
              <a:t>możliwość zwiększenia liczby punktów przyznawanych za kryterium społeczne, tak aby aspekt społeczny mógł odgrywać realną rolę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przy </a:t>
            </a:r>
            <a:r>
              <a:rPr lang="pl-PL" sz="2000" b="1" dirty="0"/>
              <a:t>ocenie ofert.</a:t>
            </a:r>
          </a:p>
          <a:p>
            <a:pPr algn="just">
              <a:spcBef>
                <a:spcPts val="480"/>
              </a:spcBef>
              <a:spcAft>
                <a:spcPts val="600"/>
              </a:spcAft>
            </a:pPr>
            <a:r>
              <a:rPr lang="pl-PL" sz="2000" dirty="0" smtClean="0">
                <a:solidFill>
                  <a:schemeClr val="tx1"/>
                </a:solidFill>
              </a:rPr>
              <a:t>Należy zwrócić uwagę na zidentyfikowane w</a:t>
            </a:r>
            <a:r>
              <a:rPr lang="pl-PL" sz="2000" dirty="0">
                <a:solidFill>
                  <a:schemeClr val="tx1"/>
                </a:solidFill>
              </a:rPr>
              <a:t> kontroli NIK przypadki wskazywania przez zamawiających na konieczność podwyższania środków na takie </a:t>
            </a:r>
            <a:r>
              <a:rPr lang="pl-PL" sz="2000" dirty="0" smtClean="0">
                <a:solidFill>
                  <a:schemeClr val="tx1"/>
                </a:solidFill>
              </a:rPr>
              <a:t>zamówienia, jednakże nie ma podstaw do uogólnienia, że stosowanie klauzul społecznych prowadzi do wzrostu kosztów zamówienia.</a:t>
            </a:r>
            <a:endParaRPr lang="pl-PL" altLang="pl-PL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12</a:t>
            </a:r>
            <a:endParaRPr lang="pl-PL" b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2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980728"/>
            <a:ext cx="7560840" cy="5184576"/>
          </a:xfrm>
        </p:spPr>
        <p:txBody>
          <a:bodyPr>
            <a:normAutofit/>
          </a:bodyPr>
          <a:lstStyle/>
          <a:p>
            <a:pPr algn="just">
              <a:spcBef>
                <a:spcPts val="480"/>
              </a:spcBef>
              <a:spcAft>
                <a:spcPts val="600"/>
              </a:spcAft>
            </a:pPr>
            <a:r>
              <a:rPr lang="pl-PL" altLang="pl-PL" sz="2000" dirty="0" smtClean="0">
                <a:solidFill>
                  <a:schemeClr val="tx1"/>
                </a:solidFill>
              </a:rPr>
              <a:t>Po zakończeniu kontroli NIK, z ogólnej liczby 21 wniosków pokontrolnych, adresaci wystąpień pokontrolnych poinformowali o zrealizowaniu sześciu wniosków oraz podjęciu działań na rzecz </a:t>
            </a:r>
            <a:r>
              <a:rPr lang="pl-PL" altLang="pl-PL" sz="2000" smtClean="0">
                <a:solidFill>
                  <a:schemeClr val="tx1"/>
                </a:solidFill>
              </a:rPr>
              <a:t>realizacji pozostałych wniosków</a:t>
            </a:r>
            <a:r>
              <a:rPr lang="pl-PL" altLang="pl-PL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480"/>
              </a:spcBef>
              <a:spcAft>
                <a:spcPts val="600"/>
              </a:spcAft>
            </a:pPr>
            <a:r>
              <a:rPr lang="pl-PL" altLang="pl-PL" sz="2000" dirty="0" smtClean="0">
                <a:solidFill>
                  <a:schemeClr val="tx1"/>
                </a:solidFill>
              </a:rPr>
              <a:t>Należy zwrócić uwagę, że w marcu 2017 r. zostały przyjęte nowe „Zalecenia Rady Ministrów w sprawie uwzględniania przez administrację rządową aspektów społecznych w zamówieniach publicznych”. </a:t>
            </a:r>
            <a:endParaRPr lang="pl-PL" altLang="pl-PL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13</a:t>
            </a:r>
            <a:endParaRPr lang="pl-PL" b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po kontroli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6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 txBox="1">
            <a:spLocks/>
          </p:cNvSpPr>
          <p:nvPr/>
        </p:nvSpPr>
        <p:spPr>
          <a:xfrm>
            <a:off x="1019049" y="5010472"/>
            <a:ext cx="3132358" cy="1442864"/>
          </a:xfrm>
          <a:prstGeom prst="rect">
            <a:avLst/>
          </a:prstGeom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Gilead TT EFN" panose="02000604020000020003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>
                <a:solidFill>
                  <a:srgbClr val="7FC4E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>
                <a:solidFill>
                  <a:srgbClr val="7FC4E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>
                <a:solidFill>
                  <a:srgbClr val="7FC4E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000">
                <a:solidFill>
                  <a:srgbClr val="7FC4E1"/>
                </a:solidFill>
                <a:latin typeface="+mn-lt"/>
              </a:defRPr>
            </a:lvl9pPr>
          </a:lstStyle>
          <a:p>
            <a:pPr algn="l">
              <a:spcAft>
                <a:spcPts val="1200"/>
              </a:spcAft>
            </a:pPr>
            <a:endParaRPr lang="pl-PL" sz="1800" kern="0" dirty="0" smtClean="0">
              <a:latin typeface="Calibri" panose="020F050202020403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6732240" cy="3501008"/>
          </a:xfrm>
          <a:prstGeom prst="rect">
            <a:avLst/>
          </a:prstGeom>
        </p:spPr>
        <p:txBody>
          <a:bodyPr lIns="108000" tIns="165600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Gilead TT EFN" panose="02000604020000020003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8AC4"/>
                </a:solidFill>
                <a:latin typeface="Myriad Pro" pitchFamily="34" charset="0"/>
              </a:defRPr>
            </a:lvl9pPr>
          </a:lstStyle>
          <a:p>
            <a:endParaRPr lang="pl-PL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5142681"/>
            <a:ext cx="446449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8"/>
              </a:spcBef>
            </a:pPr>
            <a:r>
              <a:rPr lang="pl-PL" sz="2200" dirty="0" smtClean="0"/>
              <a:t>Najwyższa Izba Kontroli</a:t>
            </a:r>
          </a:p>
          <a:p>
            <a:pPr>
              <a:spcBef>
                <a:spcPts val="768"/>
              </a:spcBef>
            </a:pPr>
            <a:r>
              <a:rPr lang="pl-PL" dirty="0" smtClean="0"/>
              <a:t>www.nik.gov.pl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b="12411"/>
          <a:stretch/>
        </p:blipFill>
        <p:spPr>
          <a:xfrm>
            <a:off x="0" y="0"/>
            <a:ext cx="6759649" cy="35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1052736"/>
            <a:ext cx="7651848" cy="51845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sz="2200" b="1" dirty="0" smtClean="0">
                <a:ea typeface="Times New Roman"/>
                <a:cs typeface="Times New Roman"/>
              </a:rPr>
              <a:t>Stosowanie klauzul społecznych w zamówieniach publicznych:</a:t>
            </a: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200" b="1" dirty="0" smtClean="0">
                <a:ea typeface="Times New Roman"/>
                <a:cs typeface="Times New Roman"/>
              </a:rPr>
              <a:t>jest  ważnym elementem </a:t>
            </a:r>
            <a:r>
              <a:rPr lang="pl-PL" sz="2200" b="1" dirty="0">
                <a:ea typeface="Times New Roman"/>
                <a:cs typeface="Times New Roman"/>
              </a:rPr>
              <a:t>polityki społecznej w dziedzinie przeciwdziałania </a:t>
            </a:r>
            <a:r>
              <a:rPr lang="pl-PL" sz="2200" b="1" dirty="0" smtClean="0">
                <a:ea typeface="Times New Roman"/>
                <a:cs typeface="Times New Roman"/>
              </a:rPr>
              <a:t>wykluczeniu </a:t>
            </a:r>
            <a:r>
              <a:rPr lang="pl-PL" sz="2200" b="1" dirty="0">
                <a:ea typeface="Times New Roman"/>
                <a:cs typeface="Times New Roman"/>
              </a:rPr>
              <a:t>społecznemu osób niepełnosprawnych </a:t>
            </a:r>
            <a:r>
              <a:rPr lang="pl-PL" sz="2200" b="1" dirty="0" smtClean="0">
                <a:ea typeface="Times New Roman"/>
                <a:cs typeface="Times New Roman"/>
              </a:rPr>
              <a:t/>
            </a:r>
            <a:br>
              <a:rPr lang="pl-PL" sz="2200" b="1" dirty="0" smtClean="0">
                <a:ea typeface="Times New Roman"/>
                <a:cs typeface="Times New Roman"/>
              </a:rPr>
            </a:br>
            <a:r>
              <a:rPr lang="pl-PL" sz="2200" b="1" dirty="0" smtClean="0">
                <a:ea typeface="Times New Roman"/>
                <a:cs typeface="Times New Roman"/>
              </a:rPr>
              <a:t>i </a:t>
            </a:r>
            <a:r>
              <a:rPr lang="pl-PL" sz="2200" b="1" dirty="0">
                <a:ea typeface="Times New Roman"/>
                <a:cs typeface="Times New Roman"/>
              </a:rPr>
              <a:t>bezrobotnych </a:t>
            </a:r>
            <a:r>
              <a:rPr lang="pl-PL" sz="2200" b="1" dirty="0" smtClean="0">
                <a:ea typeface="Times New Roman"/>
                <a:cs typeface="Times New Roman"/>
              </a:rPr>
              <a:t>ujętym zarówno </a:t>
            </a:r>
            <a:r>
              <a:rPr lang="pl-PL" sz="2200" b="1" dirty="0">
                <a:ea typeface="Times New Roman"/>
                <a:cs typeface="Times New Roman"/>
              </a:rPr>
              <a:t>w dokumentach europejskich </a:t>
            </a:r>
            <a:r>
              <a:rPr lang="pl-PL" sz="2200" b="1" dirty="0" smtClean="0">
                <a:ea typeface="Times New Roman"/>
                <a:cs typeface="Times New Roman"/>
              </a:rPr>
              <a:t/>
            </a:r>
            <a:br>
              <a:rPr lang="pl-PL" sz="2200" b="1" dirty="0" smtClean="0">
                <a:ea typeface="Times New Roman"/>
                <a:cs typeface="Times New Roman"/>
              </a:rPr>
            </a:br>
            <a:r>
              <a:rPr lang="pl-PL" sz="2200" b="1" dirty="0" smtClean="0">
                <a:ea typeface="Times New Roman"/>
                <a:cs typeface="Times New Roman"/>
              </a:rPr>
              <a:t>jak </a:t>
            </a:r>
            <a:r>
              <a:rPr lang="pl-PL" sz="2200" b="1" dirty="0">
                <a:ea typeface="Times New Roman"/>
                <a:cs typeface="Times New Roman"/>
              </a:rPr>
              <a:t>i krajowych </a:t>
            </a:r>
            <a:r>
              <a:rPr lang="pl-PL" sz="2200" dirty="0">
                <a:solidFill>
                  <a:schemeClr val="tx1"/>
                </a:solidFill>
                <a:ea typeface="Times New Roman"/>
                <a:cs typeface="Times New Roman"/>
              </a:rPr>
              <a:t>np. Strategii Sprawne Państwo 2020, Strategii Rozwoju Kapitału Ludzkiego, Krajowym Planie Działań w zakresie zrównoważonych zamówień publicznych na lata 2013- </a:t>
            </a:r>
            <a: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  <a:t>2016 (w którym założono </a:t>
            </a:r>
            <a:r>
              <a:rPr lang="pl-PL" sz="2200" dirty="0">
                <a:solidFill>
                  <a:schemeClr val="tx1"/>
                </a:solidFill>
                <a:ea typeface="Times New Roman"/>
                <a:cs typeface="Times New Roman"/>
              </a:rPr>
              <a:t>osiągnięcie wskaźnika 10% zamówień z klauzulami w ogólnej liczbie zamówień udzielanych przez administracje </a:t>
            </a:r>
            <a: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  <a:t>publiczną);</a:t>
            </a:r>
            <a:endParaRPr lang="pl-PL" sz="22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200" b="1" dirty="0" smtClean="0">
                <a:ea typeface="Times New Roman"/>
                <a:cs typeface="Times New Roman"/>
              </a:rPr>
              <a:t>pozostaje </a:t>
            </a:r>
            <a:r>
              <a:rPr lang="pl-PL" sz="2200" b="1" dirty="0">
                <a:ea typeface="Times New Roman"/>
                <a:cs typeface="Times New Roman"/>
              </a:rPr>
              <a:t>na niskim poziomie. </a:t>
            </a:r>
            <a:r>
              <a:rPr lang="pl-PL" sz="2200" dirty="0">
                <a:solidFill>
                  <a:schemeClr val="tx1"/>
                </a:solidFill>
                <a:ea typeface="Times New Roman"/>
                <a:cs typeface="Times New Roman"/>
              </a:rPr>
              <a:t>Poziom z 2012 r. </a:t>
            </a:r>
            <a: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  <a:t>w</a:t>
            </a:r>
            <a:r>
              <a:rPr lang="pl-PL" sz="2200" dirty="0">
                <a:solidFill>
                  <a:schemeClr val="tx1"/>
                </a:solidFill>
                <a:ea typeface="Times New Roman"/>
                <a:cs typeface="Times New Roman"/>
              </a:rPr>
              <a:t> wysokości 2,90% udzielonych zamówień publicznych, wzrósł w 2013 r. do poziomu 4,5%, aby spaść w 2014 r. do poziomu 3,1%, a następnie ponownie wzrosnąć </a:t>
            </a:r>
            <a: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  <a:t>w </a:t>
            </a:r>
            <a:r>
              <a:rPr lang="pl-PL" sz="2200" dirty="0">
                <a:solidFill>
                  <a:schemeClr val="tx1"/>
                </a:solidFill>
                <a:ea typeface="Times New Roman"/>
                <a:cs typeface="Times New Roman"/>
              </a:rPr>
              <a:t>2015 r. do poziomu 4,08</a:t>
            </a:r>
            <a:r>
              <a:rPr lang="pl-PL" sz="2200" dirty="0" smtClean="0">
                <a:solidFill>
                  <a:schemeClr val="tx1"/>
                </a:solidFill>
                <a:ea typeface="Times New Roman"/>
                <a:cs typeface="Times New Roman"/>
              </a:rPr>
              <a:t>%; </a:t>
            </a:r>
            <a:endParaRPr lang="pl-PL" sz="22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200" b="1" dirty="0" smtClean="0">
                <a:ea typeface="Times New Roman"/>
                <a:cs typeface="Times New Roman"/>
              </a:rPr>
              <a:t>napotyka na trudności i bariery, o których informowały </a:t>
            </a:r>
            <a:r>
              <a:rPr lang="pl-PL" sz="2200" b="1" dirty="0">
                <a:ea typeface="Times New Roman"/>
                <a:cs typeface="Times New Roman"/>
              </a:rPr>
              <a:t>media </a:t>
            </a:r>
            <a:r>
              <a:rPr lang="pl-PL" sz="2200" b="1" dirty="0" smtClean="0">
                <a:ea typeface="Times New Roman"/>
                <a:cs typeface="Times New Roman"/>
              </a:rPr>
              <a:t/>
            </a:r>
            <a:br>
              <a:rPr lang="pl-PL" sz="2200" b="1" dirty="0" smtClean="0">
                <a:ea typeface="Times New Roman"/>
                <a:cs typeface="Times New Roman"/>
              </a:rPr>
            </a:br>
            <a:r>
              <a:rPr lang="pl-PL" sz="2200" b="1" dirty="0" smtClean="0">
                <a:ea typeface="Times New Roman"/>
                <a:cs typeface="Times New Roman"/>
              </a:rPr>
              <a:t>i </a:t>
            </a:r>
            <a:r>
              <a:rPr lang="pl-PL" sz="2200" b="1" dirty="0">
                <a:ea typeface="Times New Roman"/>
                <a:cs typeface="Times New Roman"/>
              </a:rPr>
              <a:t>organizacje </a:t>
            </a:r>
            <a:r>
              <a:rPr lang="pl-PL" sz="2200" b="1" dirty="0" smtClean="0">
                <a:ea typeface="Times New Roman"/>
                <a:cs typeface="Times New Roman"/>
              </a:rPr>
              <a:t>społeczne</a:t>
            </a:r>
            <a:r>
              <a:rPr lang="pl-PL" sz="22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.</a:t>
            </a:r>
            <a:endParaRPr lang="pl-PL" sz="2200" b="1" dirty="0" smtClean="0">
              <a:solidFill>
                <a:schemeClr val="tx1"/>
              </a:solidFill>
              <a:cs typeface="Times New Roman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endParaRPr lang="pl-PL" sz="2200" dirty="0" smtClean="0">
              <a:solidFill>
                <a:schemeClr val="tx1"/>
              </a:solidFill>
              <a:cs typeface="Times New Roman"/>
            </a:endParaRPr>
          </a:p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pl-PL" sz="2200" dirty="0" smtClean="0">
                <a:solidFill>
                  <a:schemeClr val="tx1"/>
                </a:solidFill>
                <a:cs typeface="Times New Roman"/>
              </a:rPr>
              <a:t>Poprawie </a:t>
            </a:r>
            <a:r>
              <a:rPr lang="pl-PL" sz="2200" dirty="0">
                <a:solidFill>
                  <a:schemeClr val="tx1"/>
                </a:solidFill>
                <a:cs typeface="Times New Roman"/>
              </a:rPr>
              <a:t>sytuacji miały służyć zalecenia Rady Ministrów z lipca 2015 </a:t>
            </a:r>
            <a:r>
              <a:rPr lang="pl-PL" sz="2200" dirty="0" smtClean="0">
                <a:solidFill>
                  <a:schemeClr val="tx1"/>
                </a:solidFill>
                <a:cs typeface="Times New Roman"/>
              </a:rPr>
              <a:t>r. </a:t>
            </a:r>
            <a:br>
              <a:rPr lang="pl-PL" sz="2200" dirty="0" smtClean="0">
                <a:solidFill>
                  <a:schemeClr val="tx1"/>
                </a:solidFill>
                <a:cs typeface="Times New Roman"/>
              </a:rPr>
            </a:br>
            <a:r>
              <a:rPr lang="pl-PL" sz="2200" dirty="0" smtClean="0">
                <a:solidFill>
                  <a:schemeClr val="tx1"/>
                </a:solidFill>
                <a:cs typeface="Times New Roman"/>
              </a:rPr>
              <a:t>w </a:t>
            </a:r>
            <a:r>
              <a:rPr lang="pl-PL" sz="2200" dirty="0">
                <a:solidFill>
                  <a:schemeClr val="tx1"/>
                </a:solidFill>
                <a:cs typeface="Times New Roman"/>
              </a:rPr>
              <a:t>sprawie stosowania przez administracje rządową klauzul  społecznych </a:t>
            </a:r>
            <a:r>
              <a:rPr lang="pl-PL" sz="220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pl-PL" sz="2200" dirty="0" smtClean="0">
                <a:solidFill>
                  <a:schemeClr val="tx1"/>
                </a:solidFill>
                <a:cs typeface="Times New Roman"/>
              </a:rPr>
            </a:br>
            <a:r>
              <a:rPr lang="pl-PL" sz="2200" dirty="0" smtClean="0">
                <a:solidFill>
                  <a:schemeClr val="tx1"/>
                </a:solidFill>
                <a:cs typeface="Times New Roman"/>
              </a:rPr>
              <a:t>w  </a:t>
            </a:r>
            <a:r>
              <a:rPr lang="pl-PL" sz="2200" dirty="0">
                <a:solidFill>
                  <a:schemeClr val="tx1"/>
                </a:solidFill>
                <a:cs typeface="Times New Roman"/>
              </a:rPr>
              <a:t>zamówieniach publicznych.</a:t>
            </a:r>
            <a:r>
              <a:rPr lang="pl-PL" b="1" dirty="0">
                <a:solidFill>
                  <a:schemeClr val="tx1"/>
                </a:solidFill>
              </a:rPr>
              <a:t>	</a:t>
            </a:r>
          </a:p>
          <a:p>
            <a:endParaRPr lang="pl-PL" b="1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5980A8"/>
                </a:solidFill>
                <a:latin typeface="Calibri" panose="020F0502020204030204" pitchFamily="34" charset="0"/>
              </a:rPr>
              <a:t>Dlaczego podjęliśmy kontrolę?</a:t>
            </a:r>
            <a:endParaRPr lang="pl-PL" sz="2800" dirty="0">
              <a:solidFill>
                <a:srgbClr val="5980A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01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279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1124744"/>
            <a:ext cx="7488832" cy="5040560"/>
          </a:xfrm>
        </p:spPr>
        <p:txBody>
          <a:bodyPr>
            <a:normAutofit/>
          </a:bodyPr>
          <a:lstStyle/>
          <a:p>
            <a:pPr algn="just">
              <a:spcBef>
                <a:spcPts val="480"/>
              </a:spcBef>
              <a:spcAft>
                <a:spcPts val="600"/>
              </a:spcAft>
              <a:tabLst>
                <a:tab pos="198120" algn="l"/>
              </a:tabLst>
            </a:pP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Celem kontroli była </a:t>
            </a:r>
            <a:r>
              <a:rPr lang="pl-PL" sz="2000" b="1" dirty="0">
                <a:ea typeface="Times New Roman"/>
                <a:cs typeface="Times New Roman"/>
              </a:rPr>
              <a:t>ocena stosowania klauzul społecznych w zamówieniach publicznych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udzielanych przez wybrane jednostki administracji publicznej</a:t>
            </a:r>
            <a:r>
              <a:rPr lang="pl-PL" sz="2000" spc="-10" dirty="0" smtClean="0">
                <a:solidFill>
                  <a:schemeClr val="tx1"/>
                </a:solidFill>
                <a:ea typeface="Times New Roman"/>
              </a:rPr>
              <a:t>.</a:t>
            </a:r>
            <a:endParaRPr lang="pl-PL" sz="2000" spc="-10" dirty="0">
              <a:solidFill>
                <a:schemeClr val="tx1"/>
              </a:solidFill>
              <a:ea typeface="Times New Roman"/>
            </a:endParaRPr>
          </a:p>
          <a:p>
            <a:pPr algn="just">
              <a:spcBef>
                <a:spcPts val="480"/>
              </a:spcBef>
              <a:spcAft>
                <a:spcPts val="600"/>
              </a:spcAft>
              <a:tabLst>
                <a:tab pos="198120" algn="l"/>
              </a:tabLst>
            </a:pPr>
            <a:r>
              <a:rPr lang="pl-PL" sz="2000" spc="-10" dirty="0">
                <a:solidFill>
                  <a:schemeClr val="tx1"/>
                </a:solidFill>
                <a:ea typeface="Times New Roman"/>
              </a:rPr>
              <a:t>W szczególności ocenie poddano:</a:t>
            </a:r>
            <a:endParaRPr lang="pl-PL" sz="2000" dirty="0">
              <a:solidFill>
                <a:schemeClr val="tx1"/>
              </a:solidFill>
              <a:ea typeface="Times New Roman"/>
            </a:endParaRP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spc="-10" dirty="0" smtClean="0">
                <a:solidFill>
                  <a:schemeClr val="tx1"/>
                </a:solidFill>
                <a:ea typeface="Times New Roman"/>
              </a:rPr>
              <a:t>podejmowane działania na rzecz zwiększania skali stosowania klauzul społecznych w zamówieniach publicznych,</a:t>
            </a: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spc="-10" dirty="0" smtClean="0">
                <a:solidFill>
                  <a:schemeClr val="tx1"/>
                </a:solidFill>
                <a:ea typeface="Times New Roman"/>
              </a:rPr>
              <a:t>realizację </a:t>
            </a:r>
            <a:r>
              <a:rPr lang="pl-PL" sz="2000" spc="-10" dirty="0">
                <a:solidFill>
                  <a:schemeClr val="tx1"/>
                </a:solidFill>
                <a:ea typeface="Times New Roman"/>
              </a:rPr>
              <a:t>przez zamawiających jak i wykonujących zamówienia publiczne obowiązków w zakresie planowania i realizacji zamówień uwzględniających klauzule społeczne, a także sposób kontroli i przestrzegania zastosowanych klauzul </a:t>
            </a:r>
            <a:r>
              <a:rPr lang="pl-PL" sz="2000" spc="-10" dirty="0" smtClean="0">
                <a:solidFill>
                  <a:schemeClr val="tx1"/>
                </a:solidFill>
                <a:ea typeface="Times New Roman"/>
              </a:rPr>
              <a:t>społecznych,</a:t>
            </a: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spc="-10" dirty="0" smtClean="0">
                <a:solidFill>
                  <a:schemeClr val="tx1"/>
                </a:solidFill>
                <a:ea typeface="Times New Roman"/>
              </a:rPr>
              <a:t>efekty </a:t>
            </a:r>
            <a:r>
              <a:rPr lang="pl-PL" sz="2000" spc="-10" dirty="0">
                <a:solidFill>
                  <a:schemeClr val="tx1"/>
                </a:solidFill>
                <a:ea typeface="Times New Roman"/>
              </a:rPr>
              <a:t>stosowania klauzul społecznych w zamówieniach publicznych.</a:t>
            </a:r>
            <a:endParaRPr lang="pl-PL" sz="2000" dirty="0">
              <a:solidFill>
                <a:schemeClr val="tx1"/>
              </a:solidFill>
              <a:ea typeface="Times New Roman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80592" y="188640"/>
            <a:ext cx="7579840" cy="72008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Co kontrolowaliśmy?</a:t>
            </a:r>
            <a:endParaRPr lang="pl-PL" dirty="0"/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02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0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518457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l-PL" altLang="pl-PL" sz="2100" dirty="0">
                <a:solidFill>
                  <a:schemeClr val="tx1"/>
                </a:solidFill>
              </a:rPr>
              <a:t>Kontrolę przeprowadzono w </a:t>
            </a:r>
            <a:r>
              <a:rPr lang="pl-PL" altLang="pl-PL" sz="2100" b="1" dirty="0"/>
              <a:t>29</a:t>
            </a:r>
            <a:r>
              <a:rPr lang="pl-PL" altLang="pl-PL" sz="2100" dirty="0">
                <a:solidFill>
                  <a:schemeClr val="tx1"/>
                </a:solidFill>
              </a:rPr>
              <a:t> </a:t>
            </a:r>
            <a:r>
              <a:rPr lang="pl-PL" altLang="pl-PL" sz="2100" b="1" dirty="0"/>
              <a:t>jednostkach</a:t>
            </a:r>
            <a:r>
              <a:rPr lang="pl-PL" altLang="pl-PL" sz="2100" dirty="0">
                <a:solidFill>
                  <a:schemeClr val="tx1"/>
                </a:solidFill>
              </a:rPr>
              <a:t>, w tym</a:t>
            </a:r>
            <a:r>
              <a:rPr lang="pl-PL" altLang="pl-PL" sz="2100" dirty="0" smtClean="0">
                <a:solidFill>
                  <a:schemeClr val="tx1"/>
                </a:solidFill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altLang="pl-PL" sz="2100" dirty="0" smtClean="0"/>
              <a:t>w </a:t>
            </a:r>
            <a:r>
              <a:rPr lang="pl-PL" altLang="pl-PL" sz="2100" dirty="0"/>
              <a:t>a</a:t>
            </a:r>
            <a:r>
              <a:rPr lang="pl-PL" altLang="pl-PL" sz="2100" dirty="0" smtClean="0"/>
              <a:t>dministracji rządowej:</a:t>
            </a:r>
          </a:p>
          <a:p>
            <a:pPr marL="720000" lvl="1" indent="-3429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</a:pPr>
            <a:r>
              <a:rPr lang="pl-PL" altLang="pl-PL" sz="2100" dirty="0" smtClean="0"/>
              <a:t>Kancelarii Prezesa Rady Ministrów, Urzędzie Zamówień Publicznych, Głównym Urzędzie Statystycznym</a:t>
            </a:r>
            <a:r>
              <a:rPr lang="pl-PL" altLang="pl-PL" sz="2100" dirty="0" smtClean="0">
                <a:solidFill>
                  <a:schemeClr val="tx1"/>
                </a:solidFill>
              </a:rPr>
              <a:t>;</a:t>
            </a:r>
          </a:p>
          <a:p>
            <a:pPr marL="720000" lvl="1" indent="-3429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</a:pPr>
            <a:r>
              <a:rPr lang="pl-PL" altLang="pl-PL" sz="2100" dirty="0" smtClean="0"/>
              <a:t>Ministerstwie Finansów, Ministerstwie Rodziny, Pracy i Polityki Społecznej, Ministerstwie Edukacji Narodowej, Ministerstwie Środowiska</a:t>
            </a:r>
            <a:r>
              <a:rPr lang="pl-PL" altLang="pl-PL" sz="2100" dirty="0" smtClean="0">
                <a:solidFill>
                  <a:schemeClr val="tx1"/>
                </a:solidFill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altLang="pl-PL" sz="2100" dirty="0"/>
              <a:t>o</a:t>
            </a:r>
            <a:r>
              <a:rPr lang="pl-PL" altLang="pl-PL" sz="2100" dirty="0" smtClean="0"/>
              <a:t>śmiu j.s.t. </a:t>
            </a:r>
            <a:r>
              <a:rPr lang="pl-PL" altLang="pl-PL" sz="2100" dirty="0" smtClean="0">
                <a:solidFill>
                  <a:schemeClr val="tx1"/>
                </a:solidFill>
              </a:rPr>
              <a:t>z województw: </a:t>
            </a:r>
            <a:r>
              <a:rPr lang="pl-PL" altLang="pl-PL" sz="2100" dirty="0" smtClean="0"/>
              <a:t>mazowieckiego, łódzkiego, podkarpackiego i pomorskiego</a:t>
            </a:r>
            <a:r>
              <a:rPr lang="pl-PL" altLang="pl-PL" sz="2100" dirty="0" smtClean="0">
                <a:solidFill>
                  <a:schemeClr val="tx1"/>
                </a:solidFill>
              </a:rPr>
              <a:t>;</a:t>
            </a:r>
            <a:endParaRPr lang="pl-PL" altLang="pl-PL" sz="2100" dirty="0" smtClean="0"/>
          </a:p>
          <a:p>
            <a:pPr marL="342900" lvl="0" indent="-342900" algn="just"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altLang="pl-PL" sz="2100" dirty="0" smtClean="0"/>
              <a:t>14 podmiotach</a:t>
            </a:r>
            <a:r>
              <a:rPr lang="pl-PL" altLang="pl-PL" sz="2100" dirty="0" smtClean="0">
                <a:solidFill>
                  <a:schemeClr val="tx1"/>
                </a:solidFill>
              </a:rPr>
              <a:t>, </a:t>
            </a:r>
            <a:r>
              <a:rPr lang="pl-PL" sz="2100" dirty="0" smtClean="0">
                <a:solidFill>
                  <a:schemeClr val="tx1"/>
                </a:solidFill>
              </a:rPr>
              <a:t>które </a:t>
            </a:r>
            <a:r>
              <a:rPr lang="pl-PL" sz="2100" dirty="0">
                <a:solidFill>
                  <a:schemeClr val="tx1"/>
                </a:solidFill>
              </a:rPr>
              <a:t>zobowiązały się do zastosowania klauzuli społecznej w udzielonym zamówieniu </a:t>
            </a:r>
            <a:r>
              <a:rPr lang="pl-PL" sz="2100" dirty="0" smtClean="0">
                <a:solidFill>
                  <a:schemeClr val="tx1"/>
                </a:solidFill>
              </a:rPr>
              <a:t>publicznym</a:t>
            </a:r>
            <a:endParaRPr lang="pl-PL" sz="2100" dirty="0">
              <a:solidFill>
                <a:schemeClr val="tx1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pl-PL" sz="2100" dirty="0" smtClean="0">
                <a:ea typeface="Times New Roman"/>
                <a:cs typeface="Times New Roman"/>
              </a:rPr>
              <a:t>W </a:t>
            </a:r>
            <a:r>
              <a:rPr lang="pl-PL" sz="2100" dirty="0">
                <a:ea typeface="Times New Roman"/>
                <a:cs typeface="Times New Roman"/>
              </a:rPr>
              <a:t>informacji wykorzystano </a:t>
            </a:r>
            <a:r>
              <a:rPr lang="pl-PL" sz="2100" dirty="0" smtClean="0">
                <a:ea typeface="Times New Roman"/>
                <a:cs typeface="Times New Roman"/>
              </a:rPr>
              <a:t>również dane </a:t>
            </a:r>
            <a:r>
              <a:rPr lang="pl-PL" sz="2100" dirty="0">
                <a:ea typeface="Times New Roman"/>
                <a:cs typeface="Times New Roman"/>
              </a:rPr>
              <a:t>i opinie nieobjętych kontrolą 1 687 gmin (</a:t>
            </a:r>
            <a:r>
              <a:rPr lang="pl-PL" sz="2100" b="1" dirty="0">
                <a:ea typeface="Times New Roman"/>
                <a:cs typeface="Times New Roman"/>
              </a:rPr>
              <a:t>ponad 68,1% wszystkich gmin w Polsce</a:t>
            </a:r>
            <a:r>
              <a:rPr lang="pl-PL" sz="2100" dirty="0">
                <a:ea typeface="Times New Roman"/>
                <a:cs typeface="Times New Roman"/>
              </a:rPr>
              <a:t>), 215 starostw powiatowych (</a:t>
            </a:r>
            <a:r>
              <a:rPr lang="pl-PL" sz="2100" b="1" dirty="0">
                <a:ea typeface="Times New Roman"/>
                <a:cs typeface="Times New Roman"/>
              </a:rPr>
              <a:t>ponad 68,5% wszystkich powiatów w Polsce</a:t>
            </a:r>
            <a:r>
              <a:rPr lang="pl-PL" sz="2100" dirty="0">
                <a:ea typeface="Times New Roman"/>
                <a:cs typeface="Times New Roman"/>
              </a:rPr>
              <a:t>), 12 urzędów marszałkowskich (</a:t>
            </a:r>
            <a:r>
              <a:rPr lang="pl-PL" sz="2100" b="1" dirty="0">
                <a:ea typeface="Times New Roman"/>
                <a:cs typeface="Times New Roman"/>
              </a:rPr>
              <a:t>ponad 75%</a:t>
            </a:r>
            <a:r>
              <a:rPr lang="pl-PL" sz="2100" dirty="0">
                <a:ea typeface="Times New Roman"/>
                <a:cs typeface="Times New Roman"/>
              </a:rPr>
              <a:t>), które odpowiedziały na przesłany wszystkim j.s.t. </a:t>
            </a:r>
            <a:r>
              <a:rPr lang="pl-PL" sz="2100" dirty="0" smtClean="0">
                <a:ea typeface="Times New Roman"/>
                <a:cs typeface="Times New Roman"/>
              </a:rPr>
              <a:t>kwestionariusz </a:t>
            </a:r>
            <a:r>
              <a:rPr lang="pl-PL" sz="2100" dirty="0">
                <a:ea typeface="Times New Roman"/>
                <a:cs typeface="Times New Roman"/>
              </a:rPr>
              <a:t>dotyczący stosowania klauzul społecznych w zamówieniach </a:t>
            </a:r>
            <a:r>
              <a:rPr lang="pl-PL" sz="2100" dirty="0" smtClean="0">
                <a:ea typeface="Times New Roman"/>
                <a:cs typeface="Times New Roman"/>
              </a:rPr>
              <a:t>publicznych.</a:t>
            </a:r>
            <a:endParaRPr lang="pl-PL" altLang="pl-PL" sz="2100" dirty="0"/>
          </a:p>
          <a:p>
            <a:endParaRPr lang="pl-PL" sz="2000" b="1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endParaRPr lang="pl-PL" sz="2000" b="1" dirty="0" smtClean="0"/>
          </a:p>
          <a:p>
            <a:pPr marL="342900" indent="-342900" algn="just">
              <a:buFontTx/>
              <a:buChar char="-"/>
            </a:pPr>
            <a:endParaRPr lang="pl-PL" sz="2000" dirty="0"/>
          </a:p>
          <a:p>
            <a:pPr marL="342900" indent="-342900" algn="just">
              <a:buFontTx/>
              <a:buChar char="-"/>
            </a:pPr>
            <a:endParaRPr lang="pl-PL" sz="2000" dirty="0" smtClean="0"/>
          </a:p>
          <a:p>
            <a:pPr marL="342900" indent="-342900" algn="just">
              <a:buFontTx/>
              <a:buChar char="-"/>
            </a:pPr>
            <a:endParaRPr lang="pl-PL" sz="20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pl-PL" sz="28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Kogo kontrolowaliśmy?</a:t>
            </a:r>
            <a:endParaRPr lang="pl-PL" dirty="0"/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03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944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1124744"/>
            <a:ext cx="7488832" cy="511256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280"/>
              </a:spcBef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Kontrola NIK wskazała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na trudności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i nieprawidłowości w stosowaniu klauzul społecznych w zamówieniach publicznych, i tak stwierdzono:</a:t>
            </a: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przypadki </a:t>
            </a:r>
            <a:r>
              <a:rPr lang="pl-PL" sz="2000" b="1" dirty="0">
                <a:ea typeface="Times New Roman"/>
                <a:cs typeface="Times New Roman"/>
              </a:rPr>
              <a:t>nierzetelnego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 przygotowania zamówień;</a:t>
            </a: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b="1" dirty="0" smtClean="0">
                <a:ea typeface="Times New Roman"/>
                <a:cs typeface="Times New Roman"/>
              </a:rPr>
              <a:t>brak </a:t>
            </a:r>
            <a:r>
              <a:rPr lang="pl-PL" sz="2000" b="1" dirty="0">
                <a:ea typeface="Times New Roman"/>
                <a:cs typeface="Times New Roman"/>
              </a:rPr>
              <a:t>należytego nadzoru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nad realizacją umów w części dotyczącej klauzul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społecznych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;</a:t>
            </a: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nieprzeprowadzanie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analiz pod kątem racjonalności zastosowania klauzuli społecznej oraz ocen społecznych skutków, kosztów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i </a:t>
            </a:r>
            <a:r>
              <a:rPr lang="pl-PL" sz="2000" dirty="0">
                <a:solidFill>
                  <a:schemeClr val="tx1"/>
                </a:solidFill>
                <a:ea typeface="Times New Roman"/>
                <a:cs typeface="Times New Roman"/>
              </a:rPr>
              <a:t>korzyści wynikających  z zastosowania klauzul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społecznych.</a:t>
            </a:r>
          </a:p>
          <a:p>
            <a:pPr marL="342900" indent="-342900" algn="just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cztery z siedmiu </a:t>
            </a:r>
            <a:r>
              <a:rPr lang="pl-PL" sz="2000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Informacji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o zastosowaniu klauzul </a:t>
            </a:r>
            <a:r>
              <a:rPr lang="pl-PL" sz="2000" smtClean="0">
                <a:solidFill>
                  <a:schemeClr val="tx1"/>
                </a:solidFill>
                <a:ea typeface="Times New Roman"/>
                <a:cs typeface="Times New Roman"/>
              </a:rPr>
              <a:t>społecznych przekazanych do </a:t>
            </a:r>
            <a:r>
              <a:rPr lang="pl-PL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Prezesa UZP było nierzetelne. Z tego względu w ocenie NIK sposób weryfikacji przedmiotowych informacji w UZP nie zapewnił wiarygodności danych przekazanych Szefowi KPRM, zawartych w dokumencie pn. </a:t>
            </a:r>
            <a:r>
              <a:rPr lang="pl-PL" sz="2000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Wyniki monitoringu stosowania przez administrację rządową klauzul społecznych w zamówieniach publicznych za 2015 r. </a:t>
            </a:r>
            <a:endParaRPr lang="pl-PL" sz="2000" i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ts val="280"/>
              </a:spcBef>
              <a:spcAft>
                <a:spcPts val="600"/>
              </a:spcAft>
              <a:buClr>
                <a:srgbClr val="5980A8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itchFamily="34" charset="0"/>
              </a:rPr>
              <a:t>Stwierdzony stan</a:t>
            </a:r>
            <a:endParaRPr lang="pl-PL" dirty="0"/>
          </a:p>
        </p:txBody>
      </p:sp>
      <p:sp>
        <p:nvSpPr>
          <p:cNvPr id="4" name="Symbol zastępczy tytułu 1"/>
          <p:cNvSpPr txBox="1">
            <a:spLocks/>
          </p:cNvSpPr>
          <p:nvPr/>
        </p:nvSpPr>
        <p:spPr>
          <a:xfrm>
            <a:off x="0" y="188640"/>
            <a:ext cx="899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980A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/>
              <a:t>04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933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592" y="188640"/>
            <a:ext cx="7651848" cy="1296144"/>
          </a:xfrm>
        </p:spPr>
        <p:txBody>
          <a:bodyPr>
            <a:noAutofit/>
          </a:bodyPr>
          <a:lstStyle/>
          <a:p>
            <a:r>
              <a:rPr lang="pl-PL" sz="2200" dirty="0">
                <a:latin typeface="+mn-lt"/>
              </a:rPr>
              <a:t>Administracja rządowa - udział wartości umów, w których zastosowano klauzule lub aspekty społeczne w całkowitej wartości umów zawartych w wyniku udzielenia zamówienia </a:t>
            </a:r>
            <a:r>
              <a:rPr lang="pl-PL" sz="2200" dirty="0" smtClean="0">
                <a:latin typeface="+mn-lt"/>
              </a:rPr>
              <a:t/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w </a:t>
            </a:r>
            <a:r>
              <a:rPr lang="pl-PL" sz="2200" dirty="0">
                <a:latin typeface="+mn-lt"/>
              </a:rPr>
              <a:t>trybie </a:t>
            </a:r>
            <a:r>
              <a:rPr lang="pl-PL" sz="2200" dirty="0" err="1">
                <a:latin typeface="+mn-lt"/>
              </a:rPr>
              <a:t>Pzp</a:t>
            </a:r>
            <a:r>
              <a:rPr lang="pl-PL" sz="2200" dirty="0">
                <a:latin typeface="+mn-lt"/>
              </a:rPr>
              <a:t> oraz zamówień podprogowych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029845126"/>
              </p:ext>
            </p:extLst>
          </p:nvPr>
        </p:nvGraphicFramePr>
        <p:xfrm>
          <a:off x="1115616" y="1700808"/>
          <a:ext cx="6654666" cy="397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187624" y="587727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 Źródło: Wyniki kontroli NIK.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1886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5980A8"/>
                </a:solidFill>
              </a:rPr>
              <a:t>05</a:t>
            </a:r>
            <a:endParaRPr lang="pl-PL" sz="2800" b="1" dirty="0">
              <a:solidFill>
                <a:srgbClr val="598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592" y="260648"/>
            <a:ext cx="7651848" cy="1008112"/>
          </a:xfrm>
        </p:spPr>
        <p:txBody>
          <a:bodyPr>
            <a:noAutofit/>
          </a:bodyPr>
          <a:lstStyle/>
          <a:p>
            <a:r>
              <a:rPr lang="pl-PL" sz="2400" dirty="0"/>
              <a:t>Administracja rządowa - struktura usług świadczonych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wykonaniu umów zawierających klauzule społeczne</a:t>
            </a:r>
            <a:br>
              <a:rPr lang="pl-PL" sz="2400" dirty="0"/>
            </a:br>
            <a:endParaRPr lang="pl-PL" sz="2400" dirty="0"/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682572196"/>
              </p:ext>
            </p:extLst>
          </p:nvPr>
        </p:nvGraphicFramePr>
        <p:xfrm>
          <a:off x="1547665" y="1904047"/>
          <a:ext cx="6048672" cy="390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83534890"/>
              </p:ext>
            </p:extLst>
          </p:nvPr>
        </p:nvGraphicFramePr>
        <p:xfrm>
          <a:off x="827584" y="1340768"/>
          <a:ext cx="731204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1520" y="2606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5980A8"/>
                </a:solidFill>
              </a:rPr>
              <a:t>06</a:t>
            </a:r>
            <a:endParaRPr lang="pl-PL" sz="2800" b="1" dirty="0">
              <a:solidFill>
                <a:srgbClr val="5980A8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6093295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Wyniki kontroli NIK.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98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592" y="260648"/>
            <a:ext cx="7651848" cy="1368152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Jednostki samorządu terytorialnego </a:t>
            </a:r>
            <a:r>
              <a:rPr lang="pl-PL" sz="2400" dirty="0"/>
              <a:t>- udział umów,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których zastosowano klauzule </a:t>
            </a:r>
            <a:r>
              <a:rPr lang="pl-PL" sz="2400" dirty="0" smtClean="0"/>
              <a:t>lub </a:t>
            </a:r>
            <a:r>
              <a:rPr lang="pl-PL" sz="2400" dirty="0"/>
              <a:t>aspekty społeczne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wartości umów zawartych w wyniku przeprowadzonego postępowania przetargowego</a:t>
            </a:r>
            <a:r>
              <a:rPr lang="pl-PL" sz="2000" b="1" dirty="0"/>
              <a:t/>
            </a:r>
            <a:br>
              <a:rPr lang="pl-PL" sz="2000" b="1" dirty="0"/>
            </a:br>
            <a:endParaRPr lang="pl-PL" sz="2000" dirty="0">
              <a:latin typeface="+mn-lt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229577807"/>
              </p:ext>
            </p:extLst>
          </p:nvPr>
        </p:nvGraphicFramePr>
        <p:xfrm>
          <a:off x="899592" y="1484784"/>
          <a:ext cx="69847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51520" y="2606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5980A8"/>
                </a:solidFill>
              </a:rPr>
              <a:t>07</a:t>
            </a:r>
            <a:endParaRPr lang="pl-PL" sz="2800" b="1" dirty="0">
              <a:solidFill>
                <a:srgbClr val="5980A8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04206" y="6021287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Wyniki kontroli NIK.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332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592" y="188640"/>
            <a:ext cx="7651848" cy="1296144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>Jednostki samorządu terytorialnego </a:t>
            </a:r>
            <a:r>
              <a:rPr lang="pl-PL" sz="2700" dirty="0"/>
              <a:t>- struktura usług zleconych w ramach 41 umów zawierających klauzule społeczne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478371186"/>
              </p:ext>
            </p:extLst>
          </p:nvPr>
        </p:nvGraphicFramePr>
        <p:xfrm>
          <a:off x="981719" y="1168196"/>
          <a:ext cx="7488832" cy="478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9512" y="1886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5980A8"/>
                </a:solidFill>
              </a:rPr>
              <a:t>08</a:t>
            </a:r>
            <a:endParaRPr lang="pl-PL" sz="2800" b="1" dirty="0">
              <a:solidFill>
                <a:srgbClr val="5980A8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7046" y="595784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Wyniki kontroli NIK.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580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-nowej-prezentacji-briefing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szablon-nowej-prezentacji-briefing</Template>
  <TotalTime>487</TotalTime>
  <Words>409</Words>
  <Application>Microsoft Office PowerPoint</Application>
  <PresentationFormat>Pokaz na ekranie (4:3)</PresentationFormat>
  <Paragraphs>116</Paragraphs>
  <Slides>15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szablon-nowej-prezentacji-briefing</vt:lpstr>
      <vt:lpstr>Prezentacja programu PowerPoint</vt:lpstr>
      <vt:lpstr>Dlaczego podjęliśmy kontrolę?</vt:lpstr>
      <vt:lpstr>Co kontrolowaliśmy?</vt:lpstr>
      <vt:lpstr>Kogo kontrolowaliśmy?</vt:lpstr>
      <vt:lpstr>Stwierdzony stan</vt:lpstr>
      <vt:lpstr>Administracja rządowa - udział wartości umów, w których zastosowano klauzule lub aspekty społeczne w całkowitej wartości umów zawartych w wyniku udzielenia zamówienia  w trybie Pzp oraz zamówień podprogowych</vt:lpstr>
      <vt:lpstr>Administracja rządowa - struktura usług świadczonych  w wykonaniu umów zawierających klauzule społeczne </vt:lpstr>
      <vt:lpstr>Jednostki samorządu terytorialnego - udział umów,  w których zastosowano klauzule lub aspekty społeczne  w wartości umów zawartych w wyniku przeprowadzonego postępowania przetargowego </vt:lpstr>
      <vt:lpstr>Jednostki samorządu terytorialnego - struktura usług zleconych w ramach 41 umów zawierających klauzule społeczne </vt:lpstr>
      <vt:lpstr>Ocena ogólna</vt:lpstr>
      <vt:lpstr>Ocena ogólna</vt:lpstr>
      <vt:lpstr>Wnioski</vt:lpstr>
      <vt:lpstr>Wnioski</vt:lpstr>
      <vt:lpstr>Działania po kontroli</vt:lpstr>
      <vt:lpstr>Prezentacja programu PowerPoint</vt:lpstr>
    </vt:vector>
  </TitlesOfParts>
  <Company>Najwyższa Izba Kontroli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Marek Tenerowicz</cp:lastModifiedBy>
  <cp:revision>55</cp:revision>
  <cp:lastPrinted>2017-10-26T13:00:08Z</cp:lastPrinted>
  <dcterms:created xsi:type="dcterms:W3CDTF">2017-03-29T12:23:16Z</dcterms:created>
  <dcterms:modified xsi:type="dcterms:W3CDTF">2018-05-16T09:16:57Z</dcterms:modified>
</cp:coreProperties>
</file>