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8" r:id="rId3"/>
    <p:sldId id="353" r:id="rId4"/>
    <p:sldId id="365" r:id="rId5"/>
    <p:sldId id="366" r:id="rId6"/>
    <p:sldId id="351" r:id="rId7"/>
    <p:sldId id="362" r:id="rId8"/>
    <p:sldId id="363" r:id="rId9"/>
    <p:sldId id="361" r:id="rId10"/>
    <p:sldId id="364" r:id="rId11"/>
    <p:sldId id="349" r:id="rId12"/>
    <p:sldId id="350" r:id="rId13"/>
    <p:sldId id="308" r:id="rId14"/>
    <p:sldId id="310" r:id="rId15"/>
    <p:sldId id="356" r:id="rId16"/>
    <p:sldId id="340" r:id="rId17"/>
    <p:sldId id="315" r:id="rId18"/>
    <p:sldId id="344" r:id="rId19"/>
    <p:sldId id="264" r:id="rId20"/>
    <p:sldId id="358" r:id="rId21"/>
    <p:sldId id="289" r:id="rId22"/>
    <p:sldId id="359" r:id="rId23"/>
    <p:sldId id="360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3" autoAdjust="0"/>
    <p:restoredTop sz="94660"/>
  </p:normalViewPr>
  <p:slideViewPr>
    <p:cSldViewPr>
      <p:cViewPr>
        <p:scale>
          <a:sx n="109" d="100"/>
          <a:sy n="109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04909150304716E-4"/>
          <c:y val="0.17297845348533047"/>
          <c:w val="0.99484832099850184"/>
          <c:h val="0.48257991641428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Sheet1!#ADR!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00000"/>
            </a:solidFill>
            <a:ln w="39620">
              <a:noFill/>
            </a:ln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1F3-40E9-8223-C7A432B4C14B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1F3-40E9-8223-C7A432B4C14B}"/>
              </c:ext>
            </c:extLst>
          </c:dPt>
          <c:dLbls>
            <c:spPr>
              <a:noFill/>
              <a:ln w="39620">
                <a:noFill/>
              </a:ln>
            </c:spPr>
            <c:txPr>
              <a:bodyPr/>
              <a:lstStyle/>
              <a:p>
                <a:pPr>
                  <a:defRPr sz="187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Sheet1!$A$1:$A$13</c:f>
              <c:strCache>
                <c:ptCount val="13"/>
                <c:pt idx="0">
                  <c:v>Depresja</c:v>
                </c:pt>
                <c:pt idx="1">
                  <c:v>Nietrzymanie moczu</c:v>
                </c:pt>
                <c:pt idx="2">
                  <c:v>Upadki</c:v>
                </c:pt>
                <c:pt idx="3">
                  <c:v>Otępienie</c:v>
                </c:pt>
                <c:pt idx="4">
                  <c:v>Cukrzyca</c:v>
                </c:pt>
                <c:pt idx="5">
                  <c:v>Niewydolność serca</c:v>
                </c:pt>
                <c:pt idx="6">
                  <c:v>Choroba wrzodowa</c:v>
                </c:pt>
                <c:pt idx="7">
                  <c:v>Niedożywienie B-E</c:v>
                </c:pt>
                <c:pt idx="8">
                  <c:v>Majaczenie</c:v>
                </c:pt>
                <c:pt idx="9">
                  <c:v>Zespół jatrogenny</c:v>
                </c:pt>
                <c:pt idx="10">
                  <c:v>Prz. Ch. Nerek</c:v>
                </c:pt>
                <c:pt idx="11">
                  <c:v>Parkinsonizm</c:v>
                </c:pt>
                <c:pt idx="12">
                  <c:v>Nowotwory</c:v>
                </c:pt>
              </c:strCache>
            </c:strRef>
          </c:cat>
          <c:val>
            <c:numRef>
              <c:f>Sheet1!$B$1:$B$13</c:f>
              <c:numCache>
                <c:formatCode>General</c:formatCode>
                <c:ptCount val="13"/>
                <c:pt idx="0">
                  <c:v>51.7</c:v>
                </c:pt>
                <c:pt idx="1">
                  <c:v>48.1</c:v>
                </c:pt>
                <c:pt idx="2">
                  <c:v>40.5</c:v>
                </c:pt>
                <c:pt idx="3">
                  <c:v>35.299999999999997</c:v>
                </c:pt>
                <c:pt idx="4">
                  <c:v>31</c:v>
                </c:pt>
                <c:pt idx="5">
                  <c:v>27</c:v>
                </c:pt>
                <c:pt idx="6">
                  <c:v>22.5</c:v>
                </c:pt>
                <c:pt idx="7">
                  <c:v>19.8</c:v>
                </c:pt>
                <c:pt idx="8">
                  <c:v>19.3</c:v>
                </c:pt>
                <c:pt idx="9">
                  <c:v>17.3</c:v>
                </c:pt>
                <c:pt idx="10">
                  <c:v>16.899999999999999</c:v>
                </c:pt>
                <c:pt idx="11">
                  <c:v>16.399999999999999</c:v>
                </c:pt>
                <c:pt idx="12">
                  <c:v>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F3-40E9-8223-C7A432B4C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62304"/>
        <c:axId val="86012992"/>
      </c:barChart>
      <c:catAx>
        <c:axId val="12496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953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601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6012992"/>
        <c:scaling>
          <c:orientation val="minMax"/>
          <c:max val="60"/>
        </c:scaling>
        <c:delete val="1"/>
        <c:axPos val="l"/>
        <c:numFmt formatCode="General" sourceLinked="1"/>
        <c:majorTickMark val="out"/>
        <c:minorTickMark val="none"/>
        <c:tickLblPos val="nextTo"/>
        <c:crossAx val="124962304"/>
        <c:crosses val="autoZero"/>
        <c:crossBetween val="between"/>
        <c:majorUnit val="10"/>
        <c:minorUnit val="5"/>
      </c:valAx>
      <c:spPr>
        <a:noFill/>
        <a:ln w="396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90294210605873"/>
          <c:y val="4.2654469896721926E-2"/>
          <c:w val="0.47886232152918057"/>
          <c:h val="0.849165529658707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0-18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Arkusz1!$B$1:$C$1</c:f>
              <c:strCache>
                <c:ptCount val="2"/>
                <c:pt idx="0">
                  <c:v>2014 rok</c:v>
                </c:pt>
                <c:pt idx="1">
                  <c:v>2035 rok</c:v>
                </c:pt>
              </c:strCache>
            </c:strRef>
          </c:cat>
          <c:val>
            <c:numRef>
              <c:f>Arkusz1!$B$2:$C$2</c:f>
              <c:numCache>
                <c:formatCode>General</c:formatCode>
                <c:ptCount val="2"/>
                <c:pt idx="0">
                  <c:v>19.2</c:v>
                </c:pt>
                <c:pt idx="1">
                  <c:v>16.2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2C-48AD-BB0B-B844226B6A11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19-64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Arkusz1!$B$1:$C$1</c:f>
              <c:strCache>
                <c:ptCount val="2"/>
                <c:pt idx="0">
                  <c:v>2014 rok</c:v>
                </c:pt>
                <c:pt idx="1">
                  <c:v>2035 rok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66.400000000000006</c:v>
                </c:pt>
                <c:pt idx="1">
                  <c:v>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2C-48AD-BB0B-B844226B6A11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Arkusz1!$B$1:$C$1</c:f>
              <c:strCache>
                <c:ptCount val="2"/>
                <c:pt idx="0">
                  <c:v>2014 rok</c:v>
                </c:pt>
                <c:pt idx="1">
                  <c:v>2035 rok</c:v>
                </c:pt>
              </c:strCache>
            </c:strRef>
          </c:cat>
          <c:val>
            <c:numRef>
              <c:f>Arkusz1!$B$4:$C$4</c:f>
              <c:numCache>
                <c:formatCode>General</c:formatCode>
                <c:ptCount val="2"/>
                <c:pt idx="0">
                  <c:v>14.4</c:v>
                </c:pt>
                <c:pt idx="1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2C-48AD-BB0B-B844226B6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931136"/>
        <c:axId val="86041728"/>
      </c:barChart>
      <c:valAx>
        <c:axId val="86041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9931136"/>
        <c:crosses val="autoZero"/>
        <c:crossBetween val="between"/>
      </c:valAx>
      <c:catAx>
        <c:axId val="13993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pl-PL"/>
          </a:p>
        </c:txPr>
        <c:crossAx val="860417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8297737452451993"/>
          <c:y val="2.9574556143494815E-2"/>
          <c:w val="0.162632642123923"/>
          <c:h val="0.93032429337028189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4DECA-643E-4A1D-A172-A7345582F4C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1010CA8-50F3-4120-AB7A-40843606BF8E}">
      <dgm:prSet phldrT="[Tekst]" custT="1"/>
      <dgm:spPr/>
      <dgm:t>
        <a:bodyPr/>
        <a:lstStyle/>
        <a:p>
          <a:r>
            <a: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Niesprawność ADL</a:t>
          </a:r>
          <a:endParaRPr lang="en-GB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32BE3-DC9E-4EC8-BFEA-ADD60E3806F1}" type="parTrans" cxnId="{065748D1-4EFE-457F-B548-A7A42BD33305}">
      <dgm:prSet/>
      <dgm:spPr/>
      <dgm:t>
        <a:bodyPr/>
        <a:lstStyle/>
        <a:p>
          <a:endParaRPr lang="en-GB"/>
        </a:p>
      </dgm:t>
    </dgm:pt>
    <dgm:pt modelId="{6181A44D-B73A-4741-AF5E-C8962CD86A08}" type="sibTrans" cxnId="{065748D1-4EFE-457F-B548-A7A42BD33305}">
      <dgm:prSet/>
      <dgm:spPr/>
      <dgm:t>
        <a:bodyPr/>
        <a:lstStyle/>
        <a:p>
          <a:endParaRPr lang="en-GB"/>
        </a:p>
      </dgm:t>
    </dgm:pt>
    <dgm:pt modelId="{493F5330-AB4C-4712-8958-656A1CA6FCE9}">
      <dgm:prSet phldrT="[Tekst]" custT="1"/>
      <dgm:spPr/>
      <dgm:t>
        <a:bodyPr/>
        <a:lstStyle/>
        <a:p>
          <a:r>
            <a:rPr lang="pl-PL" sz="2000" dirty="0" smtClean="0"/>
            <a:t>Wielo-chorobowość</a:t>
          </a:r>
          <a:endParaRPr lang="en-GB" sz="2000" dirty="0"/>
        </a:p>
      </dgm:t>
    </dgm:pt>
    <dgm:pt modelId="{AD047C8E-800F-467F-94DE-0197758B0A29}" type="parTrans" cxnId="{503583E7-17B7-49D8-AB93-015D015981F0}">
      <dgm:prSet/>
      <dgm:spPr/>
      <dgm:t>
        <a:bodyPr/>
        <a:lstStyle/>
        <a:p>
          <a:endParaRPr lang="en-GB"/>
        </a:p>
      </dgm:t>
    </dgm:pt>
    <dgm:pt modelId="{B8460F53-191D-43D7-860B-ADAB95180EC6}" type="sibTrans" cxnId="{503583E7-17B7-49D8-AB93-015D015981F0}">
      <dgm:prSet/>
      <dgm:spPr/>
      <dgm:t>
        <a:bodyPr/>
        <a:lstStyle/>
        <a:p>
          <a:endParaRPr lang="en-GB"/>
        </a:p>
      </dgm:t>
    </dgm:pt>
    <dgm:pt modelId="{90C57C94-ACA0-4FEE-A9C7-BC8CA76A75E8}">
      <dgm:prSet phldrT="[Tekst]"/>
      <dgm:spPr>
        <a:solidFill>
          <a:srgbClr val="EB575B">
            <a:alpha val="49804"/>
          </a:srgbClr>
        </a:solidFill>
      </dgm:spPr>
      <dgm:t>
        <a:bodyPr/>
        <a:lstStyle/>
        <a:p>
          <a:r>
            <a:rPr lang="pl-PL" b="1" dirty="0" smtClean="0"/>
            <a:t>Zespół wielonarządowej niewydolności</a:t>
          </a:r>
        </a:p>
        <a:p>
          <a:r>
            <a:rPr lang="pl-PL" b="1" dirty="0" smtClean="0"/>
            <a:t>[FRAILTY]</a:t>
          </a:r>
          <a:endParaRPr lang="en-GB" b="1" dirty="0"/>
        </a:p>
      </dgm:t>
    </dgm:pt>
    <dgm:pt modelId="{2FE32722-38D4-445D-9587-51FCA441A5F3}" type="parTrans" cxnId="{0239AAE1-C08C-41F0-AA20-E6686B9ACBB9}">
      <dgm:prSet/>
      <dgm:spPr/>
      <dgm:t>
        <a:bodyPr/>
        <a:lstStyle/>
        <a:p>
          <a:endParaRPr lang="en-GB"/>
        </a:p>
      </dgm:t>
    </dgm:pt>
    <dgm:pt modelId="{9B2041BE-8FFC-43A9-9EF4-69B1AD7CF57D}" type="sibTrans" cxnId="{0239AAE1-C08C-41F0-AA20-E6686B9ACBB9}">
      <dgm:prSet/>
      <dgm:spPr/>
      <dgm:t>
        <a:bodyPr/>
        <a:lstStyle/>
        <a:p>
          <a:endParaRPr lang="en-GB"/>
        </a:p>
      </dgm:t>
    </dgm:pt>
    <dgm:pt modelId="{43014AC9-C8DB-4269-8C9E-FC948ADF4930}" type="pres">
      <dgm:prSet presAssocID="{5894DECA-643E-4A1D-A172-A7345582F4CE}" presName="compositeShape" presStyleCnt="0">
        <dgm:presLayoutVars>
          <dgm:chMax val="7"/>
          <dgm:dir/>
          <dgm:resizeHandles val="exact"/>
        </dgm:presLayoutVars>
      </dgm:prSet>
      <dgm:spPr/>
    </dgm:pt>
    <dgm:pt modelId="{C6F9AB59-E435-474B-A8BF-206D98548B33}" type="pres">
      <dgm:prSet presAssocID="{01010CA8-50F3-4120-AB7A-40843606BF8E}" presName="circ1" presStyleLbl="vennNode1" presStyleIdx="0" presStyleCnt="3"/>
      <dgm:spPr/>
      <dgm:t>
        <a:bodyPr/>
        <a:lstStyle/>
        <a:p>
          <a:endParaRPr lang="en-GB"/>
        </a:p>
      </dgm:t>
    </dgm:pt>
    <dgm:pt modelId="{1E7E6818-ECD5-4B87-ACE2-7182F288518F}" type="pres">
      <dgm:prSet presAssocID="{01010CA8-50F3-4120-AB7A-40843606BF8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617991-2A88-40B7-8887-56063FCF3497}" type="pres">
      <dgm:prSet presAssocID="{493F5330-AB4C-4712-8958-656A1CA6FCE9}" presName="circ2" presStyleLbl="vennNode1" presStyleIdx="1" presStyleCnt="3" custScaleX="139939" custScaleY="114385"/>
      <dgm:spPr/>
      <dgm:t>
        <a:bodyPr/>
        <a:lstStyle/>
        <a:p>
          <a:endParaRPr lang="en-GB"/>
        </a:p>
      </dgm:t>
    </dgm:pt>
    <dgm:pt modelId="{C2D50153-17F9-4C01-B232-1D1D51922F1D}" type="pres">
      <dgm:prSet presAssocID="{493F5330-AB4C-4712-8958-656A1CA6FC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5C2EFE-CF44-488E-AC76-9219791B58EA}" type="pres">
      <dgm:prSet presAssocID="{90C57C94-ACA0-4FEE-A9C7-BC8CA76A75E8}" presName="circ3" presStyleLbl="vennNode1" presStyleIdx="2" presStyleCnt="3"/>
      <dgm:spPr/>
      <dgm:t>
        <a:bodyPr/>
        <a:lstStyle/>
        <a:p>
          <a:endParaRPr lang="en-GB"/>
        </a:p>
      </dgm:t>
    </dgm:pt>
    <dgm:pt modelId="{1BE9F52E-5FDC-4C39-A58A-86A943310BBE}" type="pres">
      <dgm:prSet presAssocID="{90C57C94-ACA0-4FEE-A9C7-BC8CA76A75E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F3C7553-810D-4DF0-838E-75A0E250FA20}" type="presOf" srcId="{01010CA8-50F3-4120-AB7A-40843606BF8E}" destId="{1E7E6818-ECD5-4B87-ACE2-7182F288518F}" srcOrd="1" destOrd="0" presId="urn:microsoft.com/office/officeart/2005/8/layout/venn1"/>
    <dgm:cxn modelId="{C0C8230A-CFDB-4D03-80EE-8B6BC65A3CC3}" type="presOf" srcId="{493F5330-AB4C-4712-8958-656A1CA6FCE9}" destId="{C2D50153-17F9-4C01-B232-1D1D51922F1D}" srcOrd="1" destOrd="0" presId="urn:microsoft.com/office/officeart/2005/8/layout/venn1"/>
    <dgm:cxn modelId="{503583E7-17B7-49D8-AB93-015D015981F0}" srcId="{5894DECA-643E-4A1D-A172-A7345582F4CE}" destId="{493F5330-AB4C-4712-8958-656A1CA6FCE9}" srcOrd="1" destOrd="0" parTransId="{AD047C8E-800F-467F-94DE-0197758B0A29}" sibTransId="{B8460F53-191D-43D7-860B-ADAB95180EC6}"/>
    <dgm:cxn modelId="{26414D60-D912-44A4-88BA-DC8D1A213440}" type="presOf" srcId="{90C57C94-ACA0-4FEE-A9C7-BC8CA76A75E8}" destId="{1BE9F52E-5FDC-4C39-A58A-86A943310BBE}" srcOrd="1" destOrd="0" presId="urn:microsoft.com/office/officeart/2005/8/layout/venn1"/>
    <dgm:cxn modelId="{0324BA69-2A78-4354-80A1-4C929A732847}" type="presOf" srcId="{01010CA8-50F3-4120-AB7A-40843606BF8E}" destId="{C6F9AB59-E435-474B-A8BF-206D98548B33}" srcOrd="0" destOrd="0" presId="urn:microsoft.com/office/officeart/2005/8/layout/venn1"/>
    <dgm:cxn modelId="{97EE462A-FB32-4BA9-A06A-CCF6C97AA6AA}" type="presOf" srcId="{5894DECA-643E-4A1D-A172-A7345582F4CE}" destId="{43014AC9-C8DB-4269-8C9E-FC948ADF4930}" srcOrd="0" destOrd="0" presId="urn:microsoft.com/office/officeart/2005/8/layout/venn1"/>
    <dgm:cxn modelId="{54E33EA8-4DAF-4611-A948-D55D50C2861B}" type="presOf" srcId="{493F5330-AB4C-4712-8958-656A1CA6FCE9}" destId="{FB617991-2A88-40B7-8887-56063FCF3497}" srcOrd="0" destOrd="0" presId="urn:microsoft.com/office/officeart/2005/8/layout/venn1"/>
    <dgm:cxn modelId="{FC7B7D0F-5560-4B93-9AD5-4A0D507334EF}" type="presOf" srcId="{90C57C94-ACA0-4FEE-A9C7-BC8CA76A75E8}" destId="{315C2EFE-CF44-488E-AC76-9219791B58EA}" srcOrd="0" destOrd="0" presId="urn:microsoft.com/office/officeart/2005/8/layout/venn1"/>
    <dgm:cxn modelId="{065748D1-4EFE-457F-B548-A7A42BD33305}" srcId="{5894DECA-643E-4A1D-A172-A7345582F4CE}" destId="{01010CA8-50F3-4120-AB7A-40843606BF8E}" srcOrd="0" destOrd="0" parTransId="{77232BE3-DC9E-4EC8-BFEA-ADD60E3806F1}" sibTransId="{6181A44D-B73A-4741-AF5E-C8962CD86A08}"/>
    <dgm:cxn modelId="{0239AAE1-C08C-41F0-AA20-E6686B9ACBB9}" srcId="{5894DECA-643E-4A1D-A172-A7345582F4CE}" destId="{90C57C94-ACA0-4FEE-A9C7-BC8CA76A75E8}" srcOrd="2" destOrd="0" parTransId="{2FE32722-38D4-445D-9587-51FCA441A5F3}" sibTransId="{9B2041BE-8FFC-43A9-9EF4-69B1AD7CF57D}"/>
    <dgm:cxn modelId="{AF7EE1DC-DE02-4FC4-B7DA-B32551B9F0A4}" type="presParOf" srcId="{43014AC9-C8DB-4269-8C9E-FC948ADF4930}" destId="{C6F9AB59-E435-474B-A8BF-206D98548B33}" srcOrd="0" destOrd="0" presId="urn:microsoft.com/office/officeart/2005/8/layout/venn1"/>
    <dgm:cxn modelId="{69C02A70-B8C6-4AB6-9E51-9499CD55E86A}" type="presParOf" srcId="{43014AC9-C8DB-4269-8C9E-FC948ADF4930}" destId="{1E7E6818-ECD5-4B87-ACE2-7182F288518F}" srcOrd="1" destOrd="0" presId="urn:microsoft.com/office/officeart/2005/8/layout/venn1"/>
    <dgm:cxn modelId="{99DC1F5D-BECD-4936-8864-7776F86F25CB}" type="presParOf" srcId="{43014AC9-C8DB-4269-8C9E-FC948ADF4930}" destId="{FB617991-2A88-40B7-8887-56063FCF3497}" srcOrd="2" destOrd="0" presId="urn:microsoft.com/office/officeart/2005/8/layout/venn1"/>
    <dgm:cxn modelId="{7BD06F9A-547B-439B-A9CD-9417409B0A8B}" type="presParOf" srcId="{43014AC9-C8DB-4269-8C9E-FC948ADF4930}" destId="{C2D50153-17F9-4C01-B232-1D1D51922F1D}" srcOrd="3" destOrd="0" presId="urn:microsoft.com/office/officeart/2005/8/layout/venn1"/>
    <dgm:cxn modelId="{DA4EAF9F-748B-4BAB-A873-83286C4C3AA3}" type="presParOf" srcId="{43014AC9-C8DB-4269-8C9E-FC948ADF4930}" destId="{315C2EFE-CF44-488E-AC76-9219791B58EA}" srcOrd="4" destOrd="0" presId="urn:microsoft.com/office/officeart/2005/8/layout/venn1"/>
    <dgm:cxn modelId="{4EA4D267-B660-42CD-AF35-9AD0A5404E30}" type="presParOf" srcId="{43014AC9-C8DB-4269-8C9E-FC948ADF4930}" destId="{1BE9F52E-5FDC-4C39-A58A-86A943310BB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15C22-009F-4FA3-A077-349EC30F54D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2987D195-53E2-48C6-AB83-1510069F9B90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Choroby </a:t>
          </a:r>
          <a:r>
            <a:rPr lang="pl-PL" sz="14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ukł</a:t>
          </a:r>
          <a:r>
            <a:rPr lang="pl-PL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sercowo-naczyniowego</a:t>
          </a:r>
          <a:endParaRPr lang="pl-PL" sz="1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CD2D3A-B8A3-4956-B8BE-CA57E95780A5}" type="parTrans" cxnId="{08B395B1-0F1D-433E-A5B6-9B6D0C8D8B90}">
      <dgm:prSet/>
      <dgm:spPr/>
      <dgm:t>
        <a:bodyPr/>
        <a:lstStyle/>
        <a:p>
          <a:endParaRPr lang="pl-PL"/>
        </a:p>
      </dgm:t>
    </dgm:pt>
    <dgm:pt modelId="{600A2BD7-C8C7-49FB-AE57-E4D04F383E62}" type="sibTrans" cxnId="{08B395B1-0F1D-433E-A5B6-9B6D0C8D8B90}">
      <dgm:prSet/>
      <dgm:spPr/>
      <dgm:t>
        <a:bodyPr/>
        <a:lstStyle/>
        <a:p>
          <a:endParaRPr lang="pl-PL"/>
        </a:p>
      </dgm:t>
    </dgm:pt>
    <dgm:pt modelId="{3F023CD4-796C-4FF9-9F3B-9480B57F2E80}">
      <dgm:prSet phldrT="[Tekst]" custT="1"/>
      <dgm:spPr/>
      <dgm:t>
        <a:bodyPr/>
        <a:lstStyle/>
        <a:p>
          <a:r>
            <a:rPr lang="pl-PL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Otępienie depresja choroby nn. mózg.</a:t>
          </a:r>
          <a:endParaRPr lang="pl-PL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F678F-0E02-4933-827B-9FBD41C8255C}" type="parTrans" cxnId="{EA6A2817-C857-45A4-8E61-AEE5D4D6265D}">
      <dgm:prSet/>
      <dgm:spPr/>
      <dgm:t>
        <a:bodyPr/>
        <a:lstStyle/>
        <a:p>
          <a:endParaRPr lang="pl-PL"/>
        </a:p>
      </dgm:t>
    </dgm:pt>
    <dgm:pt modelId="{24C08443-72EC-4B9A-9CF6-ABDC95DA1D44}" type="sibTrans" cxnId="{EA6A2817-C857-45A4-8E61-AEE5D4D6265D}">
      <dgm:prSet/>
      <dgm:spPr/>
      <dgm:t>
        <a:bodyPr/>
        <a:lstStyle/>
        <a:p>
          <a:endParaRPr lang="pl-PL"/>
        </a:p>
      </dgm:t>
    </dgm:pt>
    <dgm:pt modelId="{070A7E06-1F19-4D4A-BCFF-141FC39A98FB}">
      <dgm:prSet phldrT="[Tekst]" custT="1"/>
      <dgm:spPr/>
      <dgm:t>
        <a:bodyPr/>
        <a:lstStyle/>
        <a:p>
          <a:r>
            <a:rPr lang="pl-PL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Cukrzyca /inne </a:t>
          </a:r>
          <a:r>
            <a:rPr lang="pl-PL" sz="12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endokrynopatie</a:t>
          </a:r>
          <a:endParaRPr lang="pl-PL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6C762A-08C7-45E4-9B23-E423F6066542}" type="parTrans" cxnId="{C589BD03-8844-4660-9D6E-854D44D92819}">
      <dgm:prSet/>
      <dgm:spPr/>
      <dgm:t>
        <a:bodyPr/>
        <a:lstStyle/>
        <a:p>
          <a:endParaRPr lang="pl-PL"/>
        </a:p>
      </dgm:t>
    </dgm:pt>
    <dgm:pt modelId="{87BB6ACF-7DA3-444B-A71C-49712B88D8FF}" type="sibTrans" cxnId="{C589BD03-8844-4660-9D6E-854D44D92819}">
      <dgm:prSet/>
      <dgm:spPr/>
      <dgm:t>
        <a:bodyPr/>
        <a:lstStyle/>
        <a:p>
          <a:endParaRPr lang="pl-PL"/>
        </a:p>
      </dgm:t>
    </dgm:pt>
    <dgm:pt modelId="{13D52089-EE22-4429-A17A-D3B30ECFC480}">
      <dgm:prSet custT="1"/>
      <dgm:spPr/>
      <dgm:t>
        <a:bodyPr/>
        <a:lstStyle/>
        <a:p>
          <a:r>
            <a:rPr lang="pl-PL" sz="1400" b="1" dirty="0" err="1" smtClean="0">
              <a:solidFill>
                <a:srgbClr val="C00000"/>
              </a:solidFill>
            </a:rPr>
            <a:t>Osteopo-roza</a:t>
          </a:r>
          <a:endParaRPr lang="pl-PL" sz="1400" b="1" dirty="0">
            <a:solidFill>
              <a:srgbClr val="C00000"/>
            </a:solidFill>
          </a:endParaRPr>
        </a:p>
      </dgm:t>
    </dgm:pt>
    <dgm:pt modelId="{2C4B7837-7990-40D5-A2AF-ABC966C8DE13}" type="parTrans" cxnId="{ADDC9748-55B0-4FD5-B779-670F57369880}">
      <dgm:prSet/>
      <dgm:spPr/>
      <dgm:t>
        <a:bodyPr/>
        <a:lstStyle/>
        <a:p>
          <a:endParaRPr lang="pl-PL"/>
        </a:p>
      </dgm:t>
    </dgm:pt>
    <dgm:pt modelId="{10537373-6097-4BB8-8E65-A5AA6179E7C8}" type="sibTrans" cxnId="{ADDC9748-55B0-4FD5-B779-670F57369880}">
      <dgm:prSet/>
      <dgm:spPr/>
      <dgm:t>
        <a:bodyPr/>
        <a:lstStyle/>
        <a:p>
          <a:endParaRPr lang="pl-PL"/>
        </a:p>
      </dgm:t>
    </dgm:pt>
    <dgm:pt modelId="{FBE59D1C-D843-4CC9-A6A1-6D316C18ADAD}" type="pres">
      <dgm:prSet presAssocID="{08C15C22-009F-4FA3-A077-349EC30F54D9}" presName="compositeShape" presStyleCnt="0">
        <dgm:presLayoutVars>
          <dgm:chMax val="7"/>
          <dgm:dir/>
          <dgm:resizeHandles val="exact"/>
        </dgm:presLayoutVars>
      </dgm:prSet>
      <dgm:spPr/>
    </dgm:pt>
    <dgm:pt modelId="{371C1801-1024-4745-B968-B26A74D6FDB0}" type="pres">
      <dgm:prSet presAssocID="{2987D195-53E2-48C6-AB83-1510069F9B90}" presName="circ1" presStyleLbl="vennNode1" presStyleIdx="0" presStyleCnt="4"/>
      <dgm:spPr/>
      <dgm:t>
        <a:bodyPr/>
        <a:lstStyle/>
        <a:p>
          <a:endParaRPr lang="pl-PL"/>
        </a:p>
      </dgm:t>
    </dgm:pt>
    <dgm:pt modelId="{C296ABB7-30F0-4BED-90FA-0C046031FC58}" type="pres">
      <dgm:prSet presAssocID="{2987D195-53E2-48C6-AB83-1510069F9B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A1F179-5D9E-46CB-8F68-17B9E7E62966}" type="pres">
      <dgm:prSet presAssocID="{3F023CD4-796C-4FF9-9F3B-9480B57F2E80}" presName="circ2" presStyleLbl="vennNode1" presStyleIdx="1" presStyleCnt="4"/>
      <dgm:spPr/>
      <dgm:t>
        <a:bodyPr/>
        <a:lstStyle/>
        <a:p>
          <a:endParaRPr lang="pl-PL"/>
        </a:p>
      </dgm:t>
    </dgm:pt>
    <dgm:pt modelId="{14F31AB5-F01B-45C0-83D9-620537CF64DF}" type="pres">
      <dgm:prSet presAssocID="{3F023CD4-796C-4FF9-9F3B-9480B57F2E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1B2C8C-639F-45E6-9500-F02F9E5642B8}" type="pres">
      <dgm:prSet presAssocID="{070A7E06-1F19-4D4A-BCFF-141FC39A98FB}" presName="circ3" presStyleLbl="vennNode1" presStyleIdx="2" presStyleCnt="4"/>
      <dgm:spPr/>
      <dgm:t>
        <a:bodyPr/>
        <a:lstStyle/>
        <a:p>
          <a:endParaRPr lang="pl-PL"/>
        </a:p>
      </dgm:t>
    </dgm:pt>
    <dgm:pt modelId="{225A2868-E41C-4D05-AFD7-3D97B7F7D0BC}" type="pres">
      <dgm:prSet presAssocID="{070A7E06-1F19-4D4A-BCFF-141FC39A98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64C9B9-5B7F-406A-BFD8-B8392DAC2DA0}" type="pres">
      <dgm:prSet presAssocID="{13D52089-EE22-4429-A17A-D3B30ECFC480}" presName="circ4" presStyleLbl="vennNode1" presStyleIdx="3" presStyleCnt="4"/>
      <dgm:spPr/>
      <dgm:t>
        <a:bodyPr/>
        <a:lstStyle/>
        <a:p>
          <a:endParaRPr lang="pl-PL"/>
        </a:p>
      </dgm:t>
    </dgm:pt>
    <dgm:pt modelId="{60C816BA-38DE-4491-855D-A84B9AA52024}" type="pres">
      <dgm:prSet presAssocID="{13D52089-EE22-4429-A17A-D3B30ECFC48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6A2817-C857-45A4-8E61-AEE5D4D6265D}" srcId="{08C15C22-009F-4FA3-A077-349EC30F54D9}" destId="{3F023CD4-796C-4FF9-9F3B-9480B57F2E80}" srcOrd="1" destOrd="0" parTransId="{F77F678F-0E02-4933-827B-9FBD41C8255C}" sibTransId="{24C08443-72EC-4B9A-9CF6-ABDC95DA1D44}"/>
    <dgm:cxn modelId="{059A9BD5-92BC-47E7-BB5F-BEB28EB7922F}" type="presOf" srcId="{08C15C22-009F-4FA3-A077-349EC30F54D9}" destId="{FBE59D1C-D843-4CC9-A6A1-6D316C18ADAD}" srcOrd="0" destOrd="0" presId="urn:microsoft.com/office/officeart/2005/8/layout/venn1"/>
    <dgm:cxn modelId="{D1EC86B9-8E08-4D51-9D3F-3D77CA138200}" type="presOf" srcId="{13D52089-EE22-4429-A17A-D3B30ECFC480}" destId="{60C816BA-38DE-4491-855D-A84B9AA52024}" srcOrd="1" destOrd="0" presId="urn:microsoft.com/office/officeart/2005/8/layout/venn1"/>
    <dgm:cxn modelId="{30DA8C11-2AFA-4BE0-A05D-FA3EED4DBFB9}" type="presOf" srcId="{070A7E06-1F19-4D4A-BCFF-141FC39A98FB}" destId="{961B2C8C-639F-45E6-9500-F02F9E5642B8}" srcOrd="0" destOrd="0" presId="urn:microsoft.com/office/officeart/2005/8/layout/venn1"/>
    <dgm:cxn modelId="{08B395B1-0F1D-433E-A5B6-9B6D0C8D8B90}" srcId="{08C15C22-009F-4FA3-A077-349EC30F54D9}" destId="{2987D195-53E2-48C6-AB83-1510069F9B90}" srcOrd="0" destOrd="0" parTransId="{96CD2D3A-B8A3-4956-B8BE-CA57E95780A5}" sibTransId="{600A2BD7-C8C7-49FB-AE57-E4D04F383E62}"/>
    <dgm:cxn modelId="{C589BD03-8844-4660-9D6E-854D44D92819}" srcId="{08C15C22-009F-4FA3-A077-349EC30F54D9}" destId="{070A7E06-1F19-4D4A-BCFF-141FC39A98FB}" srcOrd="2" destOrd="0" parTransId="{0E6C762A-08C7-45E4-9B23-E423F6066542}" sibTransId="{87BB6ACF-7DA3-444B-A71C-49712B88D8FF}"/>
    <dgm:cxn modelId="{0023A04F-016E-435D-9529-3739CF691C91}" type="presOf" srcId="{3F023CD4-796C-4FF9-9F3B-9480B57F2E80}" destId="{5FA1F179-5D9E-46CB-8F68-17B9E7E62966}" srcOrd="0" destOrd="0" presId="urn:microsoft.com/office/officeart/2005/8/layout/venn1"/>
    <dgm:cxn modelId="{2DFAD622-97BA-439C-B7D9-AFB9B4C991CA}" type="presOf" srcId="{070A7E06-1F19-4D4A-BCFF-141FC39A98FB}" destId="{225A2868-E41C-4D05-AFD7-3D97B7F7D0BC}" srcOrd="1" destOrd="0" presId="urn:microsoft.com/office/officeart/2005/8/layout/venn1"/>
    <dgm:cxn modelId="{0645D96C-4620-4C1C-B3ED-424AA45ED439}" type="presOf" srcId="{2987D195-53E2-48C6-AB83-1510069F9B90}" destId="{C296ABB7-30F0-4BED-90FA-0C046031FC58}" srcOrd="1" destOrd="0" presId="urn:microsoft.com/office/officeart/2005/8/layout/venn1"/>
    <dgm:cxn modelId="{12973269-EBFD-46C4-9B5F-30DB5CEAF156}" type="presOf" srcId="{2987D195-53E2-48C6-AB83-1510069F9B90}" destId="{371C1801-1024-4745-B968-B26A74D6FDB0}" srcOrd="0" destOrd="0" presId="urn:microsoft.com/office/officeart/2005/8/layout/venn1"/>
    <dgm:cxn modelId="{F8854E38-36F6-450B-BECA-D5505215FB9A}" type="presOf" srcId="{3F023CD4-796C-4FF9-9F3B-9480B57F2E80}" destId="{14F31AB5-F01B-45C0-83D9-620537CF64DF}" srcOrd="1" destOrd="0" presId="urn:microsoft.com/office/officeart/2005/8/layout/venn1"/>
    <dgm:cxn modelId="{ADDC9748-55B0-4FD5-B779-670F57369880}" srcId="{08C15C22-009F-4FA3-A077-349EC30F54D9}" destId="{13D52089-EE22-4429-A17A-D3B30ECFC480}" srcOrd="3" destOrd="0" parTransId="{2C4B7837-7990-40D5-A2AF-ABC966C8DE13}" sibTransId="{10537373-6097-4BB8-8E65-A5AA6179E7C8}"/>
    <dgm:cxn modelId="{821AB939-F00D-4094-965A-EAD43BCE93CB}" type="presOf" srcId="{13D52089-EE22-4429-A17A-D3B30ECFC480}" destId="{4364C9B9-5B7F-406A-BFD8-B8392DAC2DA0}" srcOrd="0" destOrd="0" presId="urn:microsoft.com/office/officeart/2005/8/layout/venn1"/>
    <dgm:cxn modelId="{8B6A7F6F-6F6F-4A1D-82F6-DEE8AAE4FBF9}" type="presParOf" srcId="{FBE59D1C-D843-4CC9-A6A1-6D316C18ADAD}" destId="{371C1801-1024-4745-B968-B26A74D6FDB0}" srcOrd="0" destOrd="0" presId="urn:microsoft.com/office/officeart/2005/8/layout/venn1"/>
    <dgm:cxn modelId="{AF5971FB-021F-4A43-AD1F-771AF755DB02}" type="presParOf" srcId="{FBE59D1C-D843-4CC9-A6A1-6D316C18ADAD}" destId="{C296ABB7-30F0-4BED-90FA-0C046031FC58}" srcOrd="1" destOrd="0" presId="urn:microsoft.com/office/officeart/2005/8/layout/venn1"/>
    <dgm:cxn modelId="{DC896A29-1CC9-425A-B013-DFE2BF0335FB}" type="presParOf" srcId="{FBE59D1C-D843-4CC9-A6A1-6D316C18ADAD}" destId="{5FA1F179-5D9E-46CB-8F68-17B9E7E62966}" srcOrd="2" destOrd="0" presId="urn:microsoft.com/office/officeart/2005/8/layout/venn1"/>
    <dgm:cxn modelId="{892A3A9E-9193-44F3-B7CD-42BDB7591543}" type="presParOf" srcId="{FBE59D1C-D843-4CC9-A6A1-6D316C18ADAD}" destId="{14F31AB5-F01B-45C0-83D9-620537CF64DF}" srcOrd="3" destOrd="0" presId="urn:microsoft.com/office/officeart/2005/8/layout/venn1"/>
    <dgm:cxn modelId="{9BCF00DE-B37A-479C-BCD1-DE32FC59D2E3}" type="presParOf" srcId="{FBE59D1C-D843-4CC9-A6A1-6D316C18ADAD}" destId="{961B2C8C-639F-45E6-9500-F02F9E5642B8}" srcOrd="4" destOrd="0" presId="urn:microsoft.com/office/officeart/2005/8/layout/venn1"/>
    <dgm:cxn modelId="{97936DCE-5C24-488C-9B8C-DECE6E930662}" type="presParOf" srcId="{FBE59D1C-D843-4CC9-A6A1-6D316C18ADAD}" destId="{225A2868-E41C-4D05-AFD7-3D97B7F7D0BC}" srcOrd="5" destOrd="0" presId="urn:microsoft.com/office/officeart/2005/8/layout/venn1"/>
    <dgm:cxn modelId="{7F58DCC0-A0F3-45ED-BBF1-598BADBD98FD}" type="presParOf" srcId="{FBE59D1C-D843-4CC9-A6A1-6D316C18ADAD}" destId="{4364C9B9-5B7F-406A-BFD8-B8392DAC2DA0}" srcOrd="6" destOrd="0" presId="urn:microsoft.com/office/officeart/2005/8/layout/venn1"/>
    <dgm:cxn modelId="{C7667FC1-5601-4812-A3D7-7526B2F4B7E3}" type="presParOf" srcId="{FBE59D1C-D843-4CC9-A6A1-6D316C18ADAD}" destId="{60C816BA-38DE-4491-855D-A84B9AA52024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6B938-C457-43AE-AE79-9778CA22F38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85C9FC3C-CA64-4AC1-B781-F518DFC0018A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SPOŁECZ-NY</a:t>
          </a:r>
          <a:endParaRPr lang="pl-PL" sz="2000" b="1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6E07AC-4712-47A5-8BE6-A75CB9F6204C}" type="parTrans" cxnId="{FE4E6B6C-0D65-43AA-BFAB-660EDB6B0930}">
      <dgm:prSet/>
      <dgm:spPr/>
      <dgm:t>
        <a:bodyPr/>
        <a:lstStyle/>
        <a:p>
          <a:endParaRPr lang="pl-PL"/>
        </a:p>
      </dgm:t>
    </dgm:pt>
    <dgm:pt modelId="{5A261FB5-AE40-46BF-A297-B6DA681EBFFF}" type="sibTrans" cxnId="{FE4E6B6C-0D65-43AA-BFAB-660EDB6B0930}">
      <dgm:prSet/>
      <dgm:spPr/>
      <dgm:t>
        <a:bodyPr/>
        <a:lstStyle/>
        <a:p>
          <a:endParaRPr lang="pl-PL"/>
        </a:p>
      </dgm:t>
    </dgm:pt>
    <dgm:pt modelId="{93CE7838-2AE0-4B65-89E3-CE1784331AEB}">
      <dgm:prSet phldrT="[Tekst]" custT="1"/>
      <dgm:spPr/>
      <dgm:t>
        <a:bodyPr/>
        <a:lstStyle/>
        <a:p>
          <a:r>
            <a:rPr lang="pl-PL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PSYCHICZNY</a:t>
          </a:r>
          <a:endParaRPr lang="pl-PL" sz="2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62051-771B-408A-BCCE-C9A69117BB17}" type="parTrans" cxnId="{B0140511-D1B0-45E9-A7A3-C24E3B8FD878}">
      <dgm:prSet/>
      <dgm:spPr/>
      <dgm:t>
        <a:bodyPr/>
        <a:lstStyle/>
        <a:p>
          <a:endParaRPr lang="pl-PL"/>
        </a:p>
      </dgm:t>
    </dgm:pt>
    <dgm:pt modelId="{E6809EE3-2DAC-4589-B87D-99A99323F82F}" type="sibTrans" cxnId="{B0140511-D1B0-45E9-A7A3-C24E3B8FD878}">
      <dgm:prSet/>
      <dgm:spPr/>
      <dgm:t>
        <a:bodyPr/>
        <a:lstStyle/>
        <a:p>
          <a:endParaRPr lang="pl-PL"/>
        </a:p>
      </dgm:t>
    </dgm:pt>
    <dgm:pt modelId="{AD8FCD25-789A-4F14-8762-302F15D8A7D8}">
      <dgm:prSet phldrT="[Tekst]" custT="1"/>
      <dgm:spPr/>
      <dgm:t>
        <a:bodyPr/>
        <a:lstStyle/>
        <a:p>
          <a:r>
            <a:rPr lang="pl-PL" sz="2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ZDROWIE</a:t>
          </a:r>
          <a:endParaRPr lang="pl-PL" sz="20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0DC5FA-50E6-4F6D-A83D-AD5806EA8D9D}" type="parTrans" cxnId="{09E92374-C822-4DF5-9EFC-C67393E04910}">
      <dgm:prSet/>
      <dgm:spPr/>
      <dgm:t>
        <a:bodyPr/>
        <a:lstStyle/>
        <a:p>
          <a:endParaRPr lang="pl-PL"/>
        </a:p>
      </dgm:t>
    </dgm:pt>
    <dgm:pt modelId="{804C77D9-C954-4F0F-BE39-D6175029FE58}" type="sibTrans" cxnId="{09E92374-C822-4DF5-9EFC-C67393E04910}">
      <dgm:prSet/>
      <dgm:spPr/>
      <dgm:t>
        <a:bodyPr/>
        <a:lstStyle/>
        <a:p>
          <a:endParaRPr lang="pl-PL"/>
        </a:p>
      </dgm:t>
    </dgm:pt>
    <dgm:pt modelId="{19D517F2-8A05-4BF4-AD4B-A1FA30084106}" type="pres">
      <dgm:prSet presAssocID="{2DF6B938-C457-43AE-AE79-9778CA22F388}" presName="compositeShape" presStyleCnt="0">
        <dgm:presLayoutVars>
          <dgm:chMax val="7"/>
          <dgm:dir/>
          <dgm:resizeHandles val="exact"/>
        </dgm:presLayoutVars>
      </dgm:prSet>
      <dgm:spPr/>
    </dgm:pt>
    <dgm:pt modelId="{67113E76-4248-4E33-A742-2A07803E1164}" type="pres">
      <dgm:prSet presAssocID="{2DF6B938-C457-43AE-AE79-9778CA22F388}" presName="wedge1" presStyleLbl="node1" presStyleIdx="0" presStyleCnt="3"/>
      <dgm:spPr/>
      <dgm:t>
        <a:bodyPr/>
        <a:lstStyle/>
        <a:p>
          <a:endParaRPr lang="pl-PL"/>
        </a:p>
      </dgm:t>
    </dgm:pt>
    <dgm:pt modelId="{4AD31ABC-4EA2-4CFD-BA3A-59EC354CF3C0}" type="pres">
      <dgm:prSet presAssocID="{2DF6B938-C457-43AE-AE79-9778CA22F388}" presName="dummy1a" presStyleCnt="0"/>
      <dgm:spPr/>
    </dgm:pt>
    <dgm:pt modelId="{C2A500BC-A4F2-4CAC-9AE7-5D38BDA5A86E}" type="pres">
      <dgm:prSet presAssocID="{2DF6B938-C457-43AE-AE79-9778CA22F388}" presName="dummy1b" presStyleCnt="0"/>
      <dgm:spPr/>
    </dgm:pt>
    <dgm:pt modelId="{2AAD9EF8-CE99-42A6-BFC9-CE95855014C4}" type="pres">
      <dgm:prSet presAssocID="{2DF6B938-C457-43AE-AE79-9778CA22F38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0C312A-3590-47B3-ACF0-CC1F2D79C1BF}" type="pres">
      <dgm:prSet presAssocID="{2DF6B938-C457-43AE-AE79-9778CA22F388}" presName="wedge2" presStyleLbl="node1" presStyleIdx="1" presStyleCnt="3"/>
      <dgm:spPr/>
      <dgm:t>
        <a:bodyPr/>
        <a:lstStyle/>
        <a:p>
          <a:endParaRPr lang="pl-PL"/>
        </a:p>
      </dgm:t>
    </dgm:pt>
    <dgm:pt modelId="{FA88589C-209E-4EEA-BFCD-5F8B97B3E9AF}" type="pres">
      <dgm:prSet presAssocID="{2DF6B938-C457-43AE-AE79-9778CA22F388}" presName="dummy2a" presStyleCnt="0"/>
      <dgm:spPr/>
    </dgm:pt>
    <dgm:pt modelId="{7DFFE44D-A2FD-4DA8-B942-D6AA9F1092EE}" type="pres">
      <dgm:prSet presAssocID="{2DF6B938-C457-43AE-AE79-9778CA22F388}" presName="dummy2b" presStyleCnt="0"/>
      <dgm:spPr/>
    </dgm:pt>
    <dgm:pt modelId="{372A31F5-B45E-4148-AC40-22E6B4213E81}" type="pres">
      <dgm:prSet presAssocID="{2DF6B938-C457-43AE-AE79-9778CA22F38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2FBB4B-4FF0-43BD-8A11-79D1A5526E89}" type="pres">
      <dgm:prSet presAssocID="{2DF6B938-C457-43AE-AE79-9778CA22F388}" presName="wedge3" presStyleLbl="node1" presStyleIdx="2" presStyleCnt="3" custScaleY="100696"/>
      <dgm:spPr/>
      <dgm:t>
        <a:bodyPr/>
        <a:lstStyle/>
        <a:p>
          <a:endParaRPr lang="pl-PL"/>
        </a:p>
      </dgm:t>
    </dgm:pt>
    <dgm:pt modelId="{105EA742-C446-4924-9B12-96163D54AA28}" type="pres">
      <dgm:prSet presAssocID="{2DF6B938-C457-43AE-AE79-9778CA22F388}" presName="dummy3a" presStyleCnt="0"/>
      <dgm:spPr/>
    </dgm:pt>
    <dgm:pt modelId="{B1CDBC76-5B77-4ED2-9CAC-7CB4BE34CCCF}" type="pres">
      <dgm:prSet presAssocID="{2DF6B938-C457-43AE-AE79-9778CA22F388}" presName="dummy3b" presStyleCnt="0"/>
      <dgm:spPr/>
    </dgm:pt>
    <dgm:pt modelId="{0FA9B847-12D9-4CDE-A37D-33C1B8AE2616}" type="pres">
      <dgm:prSet presAssocID="{2DF6B938-C457-43AE-AE79-9778CA22F38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DC1CA3-58C0-41E4-9514-4CABC10C20A2}" type="pres">
      <dgm:prSet presAssocID="{5A261FB5-AE40-46BF-A297-B6DA681EBFFF}" presName="arrowWedge1" presStyleLbl="fgSibTrans2D1" presStyleIdx="0" presStyleCnt="3"/>
      <dgm:spPr/>
    </dgm:pt>
    <dgm:pt modelId="{04F9E00C-FA40-497D-B910-47E67266A8F9}" type="pres">
      <dgm:prSet presAssocID="{E6809EE3-2DAC-4589-B87D-99A99323F82F}" presName="arrowWedge2" presStyleLbl="fgSibTrans2D1" presStyleIdx="1" presStyleCnt="3"/>
      <dgm:spPr/>
    </dgm:pt>
    <dgm:pt modelId="{FFCF954A-D2F8-444A-93D9-DBD8866E6257}" type="pres">
      <dgm:prSet presAssocID="{804C77D9-C954-4F0F-BE39-D6175029FE58}" presName="arrowWedge3" presStyleLbl="fgSibTrans2D1" presStyleIdx="2" presStyleCnt="3"/>
      <dgm:spPr/>
    </dgm:pt>
  </dgm:ptLst>
  <dgm:cxnLst>
    <dgm:cxn modelId="{09E92374-C822-4DF5-9EFC-C67393E04910}" srcId="{2DF6B938-C457-43AE-AE79-9778CA22F388}" destId="{AD8FCD25-789A-4F14-8762-302F15D8A7D8}" srcOrd="2" destOrd="0" parTransId="{8B0DC5FA-50E6-4F6D-A83D-AD5806EA8D9D}" sibTransId="{804C77D9-C954-4F0F-BE39-D6175029FE58}"/>
    <dgm:cxn modelId="{A6FABBBF-104A-4880-A5B7-9750D43F8C01}" type="presOf" srcId="{93CE7838-2AE0-4B65-89E3-CE1784331AEB}" destId="{160C312A-3590-47B3-ACF0-CC1F2D79C1BF}" srcOrd="0" destOrd="0" presId="urn:microsoft.com/office/officeart/2005/8/layout/cycle8"/>
    <dgm:cxn modelId="{FE64E145-5CCF-49F6-BD12-44B2AD864CE6}" type="presOf" srcId="{85C9FC3C-CA64-4AC1-B781-F518DFC0018A}" destId="{67113E76-4248-4E33-A742-2A07803E1164}" srcOrd="0" destOrd="0" presId="urn:microsoft.com/office/officeart/2005/8/layout/cycle8"/>
    <dgm:cxn modelId="{1451ABE6-0BE0-4C03-A6CA-DF67F4969DD3}" type="presOf" srcId="{AD8FCD25-789A-4F14-8762-302F15D8A7D8}" destId="{0FA9B847-12D9-4CDE-A37D-33C1B8AE2616}" srcOrd="1" destOrd="0" presId="urn:microsoft.com/office/officeart/2005/8/layout/cycle8"/>
    <dgm:cxn modelId="{B0140511-D1B0-45E9-A7A3-C24E3B8FD878}" srcId="{2DF6B938-C457-43AE-AE79-9778CA22F388}" destId="{93CE7838-2AE0-4B65-89E3-CE1784331AEB}" srcOrd="1" destOrd="0" parTransId="{A0362051-771B-408A-BCCE-C9A69117BB17}" sibTransId="{E6809EE3-2DAC-4589-B87D-99A99323F82F}"/>
    <dgm:cxn modelId="{8C83DABD-408D-4E14-B1CE-727C92FE06CC}" type="presOf" srcId="{AD8FCD25-789A-4F14-8762-302F15D8A7D8}" destId="{482FBB4B-4FF0-43BD-8A11-79D1A5526E89}" srcOrd="0" destOrd="0" presId="urn:microsoft.com/office/officeart/2005/8/layout/cycle8"/>
    <dgm:cxn modelId="{FE4E6B6C-0D65-43AA-BFAB-660EDB6B0930}" srcId="{2DF6B938-C457-43AE-AE79-9778CA22F388}" destId="{85C9FC3C-CA64-4AC1-B781-F518DFC0018A}" srcOrd="0" destOrd="0" parTransId="{616E07AC-4712-47A5-8BE6-A75CB9F6204C}" sibTransId="{5A261FB5-AE40-46BF-A297-B6DA681EBFFF}"/>
    <dgm:cxn modelId="{363375C9-C1E0-4F1B-918E-C5B8E1F28D6C}" type="presOf" srcId="{2DF6B938-C457-43AE-AE79-9778CA22F388}" destId="{19D517F2-8A05-4BF4-AD4B-A1FA30084106}" srcOrd="0" destOrd="0" presId="urn:microsoft.com/office/officeart/2005/8/layout/cycle8"/>
    <dgm:cxn modelId="{1587596A-F3BA-40F7-80D9-0F42BEE4DDDD}" type="presOf" srcId="{93CE7838-2AE0-4B65-89E3-CE1784331AEB}" destId="{372A31F5-B45E-4148-AC40-22E6B4213E81}" srcOrd="1" destOrd="0" presId="urn:microsoft.com/office/officeart/2005/8/layout/cycle8"/>
    <dgm:cxn modelId="{D6489786-8853-4C7D-A7F5-D77A22F9E63D}" type="presOf" srcId="{85C9FC3C-CA64-4AC1-B781-F518DFC0018A}" destId="{2AAD9EF8-CE99-42A6-BFC9-CE95855014C4}" srcOrd="1" destOrd="0" presId="urn:microsoft.com/office/officeart/2005/8/layout/cycle8"/>
    <dgm:cxn modelId="{26A608A8-48CA-45FC-AFFD-82540F5CCCE7}" type="presParOf" srcId="{19D517F2-8A05-4BF4-AD4B-A1FA30084106}" destId="{67113E76-4248-4E33-A742-2A07803E1164}" srcOrd="0" destOrd="0" presId="urn:microsoft.com/office/officeart/2005/8/layout/cycle8"/>
    <dgm:cxn modelId="{98033A8E-FB4A-4B64-A181-ECC3EB346511}" type="presParOf" srcId="{19D517F2-8A05-4BF4-AD4B-A1FA30084106}" destId="{4AD31ABC-4EA2-4CFD-BA3A-59EC354CF3C0}" srcOrd="1" destOrd="0" presId="urn:microsoft.com/office/officeart/2005/8/layout/cycle8"/>
    <dgm:cxn modelId="{EE715174-7EAE-44D1-BB5A-A16159C8C8E9}" type="presParOf" srcId="{19D517F2-8A05-4BF4-AD4B-A1FA30084106}" destId="{C2A500BC-A4F2-4CAC-9AE7-5D38BDA5A86E}" srcOrd="2" destOrd="0" presId="urn:microsoft.com/office/officeart/2005/8/layout/cycle8"/>
    <dgm:cxn modelId="{A31A7779-84F6-4702-A2C3-542471E71CED}" type="presParOf" srcId="{19D517F2-8A05-4BF4-AD4B-A1FA30084106}" destId="{2AAD9EF8-CE99-42A6-BFC9-CE95855014C4}" srcOrd="3" destOrd="0" presId="urn:microsoft.com/office/officeart/2005/8/layout/cycle8"/>
    <dgm:cxn modelId="{AE4A9CB8-7A1D-41C2-8A48-E210B021F1B6}" type="presParOf" srcId="{19D517F2-8A05-4BF4-AD4B-A1FA30084106}" destId="{160C312A-3590-47B3-ACF0-CC1F2D79C1BF}" srcOrd="4" destOrd="0" presId="urn:microsoft.com/office/officeart/2005/8/layout/cycle8"/>
    <dgm:cxn modelId="{B510EEFF-257C-414E-89B9-4DE0D8D952C4}" type="presParOf" srcId="{19D517F2-8A05-4BF4-AD4B-A1FA30084106}" destId="{FA88589C-209E-4EEA-BFCD-5F8B97B3E9AF}" srcOrd="5" destOrd="0" presId="urn:microsoft.com/office/officeart/2005/8/layout/cycle8"/>
    <dgm:cxn modelId="{1041265A-251C-45FC-971F-00B9775DB007}" type="presParOf" srcId="{19D517F2-8A05-4BF4-AD4B-A1FA30084106}" destId="{7DFFE44D-A2FD-4DA8-B942-D6AA9F1092EE}" srcOrd="6" destOrd="0" presId="urn:microsoft.com/office/officeart/2005/8/layout/cycle8"/>
    <dgm:cxn modelId="{C42024E3-815E-467D-8659-1BEDC22197E8}" type="presParOf" srcId="{19D517F2-8A05-4BF4-AD4B-A1FA30084106}" destId="{372A31F5-B45E-4148-AC40-22E6B4213E81}" srcOrd="7" destOrd="0" presId="urn:microsoft.com/office/officeart/2005/8/layout/cycle8"/>
    <dgm:cxn modelId="{8BC46D48-4BAA-4C70-A70B-73EE86C69FE0}" type="presParOf" srcId="{19D517F2-8A05-4BF4-AD4B-A1FA30084106}" destId="{482FBB4B-4FF0-43BD-8A11-79D1A5526E89}" srcOrd="8" destOrd="0" presId="urn:microsoft.com/office/officeart/2005/8/layout/cycle8"/>
    <dgm:cxn modelId="{CA25530C-044F-4A4A-A81F-523837AF6166}" type="presParOf" srcId="{19D517F2-8A05-4BF4-AD4B-A1FA30084106}" destId="{105EA742-C446-4924-9B12-96163D54AA28}" srcOrd="9" destOrd="0" presId="urn:microsoft.com/office/officeart/2005/8/layout/cycle8"/>
    <dgm:cxn modelId="{6C6DF3D0-F9D7-4692-B22A-5AD8290F7459}" type="presParOf" srcId="{19D517F2-8A05-4BF4-AD4B-A1FA30084106}" destId="{B1CDBC76-5B77-4ED2-9CAC-7CB4BE34CCCF}" srcOrd="10" destOrd="0" presId="urn:microsoft.com/office/officeart/2005/8/layout/cycle8"/>
    <dgm:cxn modelId="{A42DF1EA-3999-4BBD-BF3A-1635E1A559BE}" type="presParOf" srcId="{19D517F2-8A05-4BF4-AD4B-A1FA30084106}" destId="{0FA9B847-12D9-4CDE-A37D-33C1B8AE2616}" srcOrd="11" destOrd="0" presId="urn:microsoft.com/office/officeart/2005/8/layout/cycle8"/>
    <dgm:cxn modelId="{9FB6A15B-72E7-4B02-9FB2-6705A282F7CF}" type="presParOf" srcId="{19D517F2-8A05-4BF4-AD4B-A1FA30084106}" destId="{F1DC1CA3-58C0-41E4-9514-4CABC10C20A2}" srcOrd="12" destOrd="0" presId="urn:microsoft.com/office/officeart/2005/8/layout/cycle8"/>
    <dgm:cxn modelId="{DE758E1F-B29D-4152-A31C-5AC41D5CD5D1}" type="presParOf" srcId="{19D517F2-8A05-4BF4-AD4B-A1FA30084106}" destId="{04F9E00C-FA40-497D-B910-47E67266A8F9}" srcOrd="13" destOrd="0" presId="urn:microsoft.com/office/officeart/2005/8/layout/cycle8"/>
    <dgm:cxn modelId="{000BA092-EEE9-4659-A2DB-4F9242A89DFE}" type="presParOf" srcId="{19D517F2-8A05-4BF4-AD4B-A1FA30084106}" destId="{FFCF954A-D2F8-444A-93D9-DBD8866E625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800FA-3528-4E8D-8406-5B82E30013C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0C06D4C-980B-4173-AD59-393CF15BBC42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pl-PL" dirty="0" smtClean="0"/>
            <a:t>Geriatria</a:t>
          </a:r>
          <a:endParaRPr lang="en-GB" dirty="0"/>
        </a:p>
      </dgm:t>
    </dgm:pt>
    <dgm:pt modelId="{6DE231A3-9B06-4255-B4DB-27F75FA1A84D}" type="parTrans" cxnId="{CA81E55E-4227-4E05-8C92-67F651FB9246}">
      <dgm:prSet/>
      <dgm:spPr/>
      <dgm:t>
        <a:bodyPr/>
        <a:lstStyle/>
        <a:p>
          <a:endParaRPr lang="en-GB"/>
        </a:p>
      </dgm:t>
    </dgm:pt>
    <dgm:pt modelId="{814A5D47-7401-4195-955D-F4DEA000E017}" type="sibTrans" cxnId="{CA81E55E-4227-4E05-8C92-67F651FB9246}">
      <dgm:prSet/>
      <dgm:spPr/>
      <dgm:t>
        <a:bodyPr/>
        <a:lstStyle/>
        <a:p>
          <a:endParaRPr lang="en-GB"/>
        </a:p>
      </dgm:t>
    </dgm:pt>
    <dgm:pt modelId="{BFE6FF90-5869-46B1-B16E-6DAEA165C9AF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pl-PL" dirty="0" smtClean="0"/>
            <a:t>Opieka specjalistyczna </a:t>
          </a:r>
        </a:p>
        <a:p>
          <a:r>
            <a:rPr lang="pl-PL" dirty="0" smtClean="0"/>
            <a:t>(</a:t>
          </a:r>
          <a:r>
            <a:rPr lang="pl-PL" dirty="0" err="1" smtClean="0"/>
            <a:t>ambul</a:t>
          </a:r>
          <a:r>
            <a:rPr lang="pl-PL" dirty="0" smtClean="0"/>
            <a:t>. i szpitalna)</a:t>
          </a:r>
          <a:endParaRPr lang="en-GB" dirty="0"/>
        </a:p>
      </dgm:t>
    </dgm:pt>
    <dgm:pt modelId="{718D42F4-BAF3-4B23-8735-727FBEB9775E}" type="parTrans" cxnId="{774C1D74-AB7B-48B8-8BE8-D2F75F415BC5}">
      <dgm:prSet/>
      <dgm:spPr/>
      <dgm:t>
        <a:bodyPr/>
        <a:lstStyle/>
        <a:p>
          <a:endParaRPr lang="en-GB"/>
        </a:p>
      </dgm:t>
    </dgm:pt>
    <dgm:pt modelId="{68297DAB-AF92-4498-92F2-1EF3E372430F}" type="sibTrans" cxnId="{774C1D74-AB7B-48B8-8BE8-D2F75F415BC5}">
      <dgm:prSet/>
      <dgm:spPr/>
      <dgm:t>
        <a:bodyPr/>
        <a:lstStyle/>
        <a:p>
          <a:endParaRPr lang="en-GB"/>
        </a:p>
      </dgm:t>
    </dgm:pt>
    <dgm:pt modelId="{3742DA14-8988-4B3A-A0A1-79B4984821D9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pl-PL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LEKARZ i Pielęgniarka POZ</a:t>
          </a:r>
          <a:endParaRPr lang="en-GB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D03D5-892B-4A2B-8073-F7F8925E8901}" type="parTrans" cxnId="{D43C560A-7866-454B-B211-4C4921963C14}">
      <dgm:prSet/>
      <dgm:spPr/>
      <dgm:t>
        <a:bodyPr/>
        <a:lstStyle/>
        <a:p>
          <a:endParaRPr lang="en-GB"/>
        </a:p>
      </dgm:t>
    </dgm:pt>
    <dgm:pt modelId="{52FECB74-55EB-44CC-B0DA-B01F021EAD68}" type="sibTrans" cxnId="{D43C560A-7866-454B-B211-4C4921963C14}">
      <dgm:prSet/>
      <dgm:spPr/>
      <dgm:t>
        <a:bodyPr/>
        <a:lstStyle/>
        <a:p>
          <a:endParaRPr lang="en-GB"/>
        </a:p>
      </dgm:t>
    </dgm:pt>
    <dgm:pt modelId="{09B4B011-113A-4092-8BF5-3D9E013E2CE1}" type="pres">
      <dgm:prSet presAssocID="{488800FA-3528-4E8D-8406-5B82E30013C5}" presName="compositeShape" presStyleCnt="0">
        <dgm:presLayoutVars>
          <dgm:dir/>
          <dgm:resizeHandles/>
        </dgm:presLayoutVars>
      </dgm:prSet>
      <dgm:spPr/>
    </dgm:pt>
    <dgm:pt modelId="{41854104-0FDF-4869-9750-D374A111E7BC}" type="pres">
      <dgm:prSet presAssocID="{488800FA-3528-4E8D-8406-5B82E30013C5}" presName="pyramid" presStyleLbl="node1" presStyleIdx="0" presStyleCnt="1" custScaleX="103179" custScaleY="97047"/>
      <dgm:spPr>
        <a:solidFill>
          <a:srgbClr val="FF5050"/>
        </a:solidFill>
      </dgm:spPr>
    </dgm:pt>
    <dgm:pt modelId="{46FD4F24-BD41-4956-B1AF-626E19A1EAB9}" type="pres">
      <dgm:prSet presAssocID="{488800FA-3528-4E8D-8406-5B82E30013C5}" presName="theList" presStyleCnt="0"/>
      <dgm:spPr/>
    </dgm:pt>
    <dgm:pt modelId="{2AA10A8C-6A08-41AB-9A15-CD1EA3449C4A}" type="pres">
      <dgm:prSet presAssocID="{D0C06D4C-980B-4173-AD59-393CF15BBC42}" presName="aNode" presStyleLbl="fgAcc1" presStyleIdx="0" presStyleCnt="3" custScaleY="50626" custLinFactY="-19232" custLinFactNeighborX="9681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A69B7A-1435-4453-8BA5-04EE852DC2C0}" type="pres">
      <dgm:prSet presAssocID="{D0C06D4C-980B-4173-AD59-393CF15BBC42}" presName="aSpace" presStyleCnt="0"/>
      <dgm:spPr/>
    </dgm:pt>
    <dgm:pt modelId="{B2C4A750-F52A-45F1-9D37-19EBBEBEC2B4}" type="pres">
      <dgm:prSet presAssocID="{BFE6FF90-5869-46B1-B16E-6DAEA165C9AF}" presName="aNode" presStyleLbl="fgAcc1" presStyleIdx="1" presStyleCnt="3" custLinFactNeighborX="9681" custLinFactNeighborY="5000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703FCF-62D6-4EA5-8E77-FE81C5A65B85}" type="pres">
      <dgm:prSet presAssocID="{BFE6FF90-5869-46B1-B16E-6DAEA165C9AF}" presName="aSpace" presStyleCnt="0"/>
      <dgm:spPr/>
    </dgm:pt>
    <dgm:pt modelId="{C57249D1-1AA0-4325-A9EA-32E5DFF80555}" type="pres">
      <dgm:prSet presAssocID="{3742DA14-8988-4B3A-A0A1-79B4984821D9}" presName="aNode" presStyleLbl="fgAcc1" presStyleIdx="2" presStyleCnt="3" custLinFactY="22122" custLinFactNeighborX="9681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BD2E79-87AF-4F85-ABBC-765DB2A6DCEE}" type="pres">
      <dgm:prSet presAssocID="{3742DA14-8988-4B3A-A0A1-79B4984821D9}" presName="aSpace" presStyleCnt="0"/>
      <dgm:spPr/>
    </dgm:pt>
  </dgm:ptLst>
  <dgm:cxnLst>
    <dgm:cxn modelId="{76C8A94A-0E93-4BE9-9E03-D0544B91FC38}" type="presOf" srcId="{D0C06D4C-980B-4173-AD59-393CF15BBC42}" destId="{2AA10A8C-6A08-41AB-9A15-CD1EA3449C4A}" srcOrd="0" destOrd="0" presId="urn:microsoft.com/office/officeart/2005/8/layout/pyramid2"/>
    <dgm:cxn modelId="{CA81E55E-4227-4E05-8C92-67F651FB9246}" srcId="{488800FA-3528-4E8D-8406-5B82E30013C5}" destId="{D0C06D4C-980B-4173-AD59-393CF15BBC42}" srcOrd="0" destOrd="0" parTransId="{6DE231A3-9B06-4255-B4DB-27F75FA1A84D}" sibTransId="{814A5D47-7401-4195-955D-F4DEA000E017}"/>
    <dgm:cxn modelId="{9282CAF6-A8BE-4324-88A4-14CC2F41BEF2}" type="presOf" srcId="{488800FA-3528-4E8D-8406-5B82E30013C5}" destId="{09B4B011-113A-4092-8BF5-3D9E013E2CE1}" srcOrd="0" destOrd="0" presId="urn:microsoft.com/office/officeart/2005/8/layout/pyramid2"/>
    <dgm:cxn modelId="{D43C560A-7866-454B-B211-4C4921963C14}" srcId="{488800FA-3528-4E8D-8406-5B82E30013C5}" destId="{3742DA14-8988-4B3A-A0A1-79B4984821D9}" srcOrd="2" destOrd="0" parTransId="{495D03D5-892B-4A2B-8073-F7F8925E8901}" sibTransId="{52FECB74-55EB-44CC-B0DA-B01F021EAD68}"/>
    <dgm:cxn modelId="{774C1D74-AB7B-48B8-8BE8-D2F75F415BC5}" srcId="{488800FA-3528-4E8D-8406-5B82E30013C5}" destId="{BFE6FF90-5869-46B1-B16E-6DAEA165C9AF}" srcOrd="1" destOrd="0" parTransId="{718D42F4-BAF3-4B23-8735-727FBEB9775E}" sibTransId="{68297DAB-AF92-4498-92F2-1EF3E372430F}"/>
    <dgm:cxn modelId="{1603782D-9762-4D71-8F21-28A2D674063C}" type="presOf" srcId="{3742DA14-8988-4B3A-A0A1-79B4984821D9}" destId="{C57249D1-1AA0-4325-A9EA-32E5DFF80555}" srcOrd="0" destOrd="0" presId="urn:microsoft.com/office/officeart/2005/8/layout/pyramid2"/>
    <dgm:cxn modelId="{34CED19D-3FAF-4B9D-9F31-5C65A6560C09}" type="presOf" srcId="{BFE6FF90-5869-46B1-B16E-6DAEA165C9AF}" destId="{B2C4A750-F52A-45F1-9D37-19EBBEBEC2B4}" srcOrd="0" destOrd="0" presId="urn:microsoft.com/office/officeart/2005/8/layout/pyramid2"/>
    <dgm:cxn modelId="{45369C13-0A14-4C28-8F7B-38EB3B5B5E80}" type="presParOf" srcId="{09B4B011-113A-4092-8BF5-3D9E013E2CE1}" destId="{41854104-0FDF-4869-9750-D374A111E7BC}" srcOrd="0" destOrd="0" presId="urn:microsoft.com/office/officeart/2005/8/layout/pyramid2"/>
    <dgm:cxn modelId="{3DEC2B65-CB15-4226-B970-37D829EEB606}" type="presParOf" srcId="{09B4B011-113A-4092-8BF5-3D9E013E2CE1}" destId="{46FD4F24-BD41-4956-B1AF-626E19A1EAB9}" srcOrd="1" destOrd="0" presId="urn:microsoft.com/office/officeart/2005/8/layout/pyramid2"/>
    <dgm:cxn modelId="{AEB9950B-EE9E-4013-91C4-F01FA9D13858}" type="presParOf" srcId="{46FD4F24-BD41-4956-B1AF-626E19A1EAB9}" destId="{2AA10A8C-6A08-41AB-9A15-CD1EA3449C4A}" srcOrd="0" destOrd="0" presId="urn:microsoft.com/office/officeart/2005/8/layout/pyramid2"/>
    <dgm:cxn modelId="{81C002F1-503D-48B3-B07F-9442BB444F79}" type="presParOf" srcId="{46FD4F24-BD41-4956-B1AF-626E19A1EAB9}" destId="{0AA69B7A-1435-4453-8BA5-04EE852DC2C0}" srcOrd="1" destOrd="0" presId="urn:microsoft.com/office/officeart/2005/8/layout/pyramid2"/>
    <dgm:cxn modelId="{FE5B21D5-FD8A-40C7-ACD2-DD18DBD0B396}" type="presParOf" srcId="{46FD4F24-BD41-4956-B1AF-626E19A1EAB9}" destId="{B2C4A750-F52A-45F1-9D37-19EBBEBEC2B4}" srcOrd="2" destOrd="0" presId="urn:microsoft.com/office/officeart/2005/8/layout/pyramid2"/>
    <dgm:cxn modelId="{9E7EF240-8CB0-4397-8B0D-ABD55FA013DF}" type="presParOf" srcId="{46FD4F24-BD41-4956-B1AF-626E19A1EAB9}" destId="{E2703FCF-62D6-4EA5-8E77-FE81C5A65B85}" srcOrd="3" destOrd="0" presId="urn:microsoft.com/office/officeart/2005/8/layout/pyramid2"/>
    <dgm:cxn modelId="{A8AF0F62-6B0C-43EA-9950-F24E703272AB}" type="presParOf" srcId="{46FD4F24-BD41-4956-B1AF-626E19A1EAB9}" destId="{C57249D1-1AA0-4325-A9EA-32E5DFF80555}" srcOrd="4" destOrd="0" presId="urn:microsoft.com/office/officeart/2005/8/layout/pyramid2"/>
    <dgm:cxn modelId="{BD59D591-FDA7-40CD-B4EF-C82DEE8226AD}" type="presParOf" srcId="{46FD4F24-BD41-4956-B1AF-626E19A1EAB9}" destId="{1ABD2E79-87AF-4F85-ABBC-765DB2A6DCE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9AB59-E435-474B-A8BF-206D98548B33}">
      <dsp:nvSpPr>
        <dsp:cNvPr id="0" name=""/>
        <dsp:cNvSpPr/>
      </dsp:nvSpPr>
      <dsp:spPr>
        <a:xfrm>
          <a:off x="854608" y="-37352"/>
          <a:ext cx="2468880" cy="2468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Niesprawność ADL</a:t>
          </a:r>
          <a:endParaRPr lang="en-GB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3792" y="394701"/>
        <a:ext cx="1810512" cy="1110996"/>
      </dsp:txXfrm>
    </dsp:sp>
    <dsp:sp modelId="{FB617991-2A88-40B7-8887-56063FCF3497}">
      <dsp:nvSpPr>
        <dsp:cNvPr id="0" name=""/>
        <dsp:cNvSpPr/>
      </dsp:nvSpPr>
      <dsp:spPr>
        <a:xfrm>
          <a:off x="1252439" y="1328123"/>
          <a:ext cx="3454925" cy="28240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Wielo-chorobowość</a:t>
          </a:r>
          <a:endParaRPr lang="en-GB" sz="2000" kern="1200" dirty="0"/>
        </a:p>
      </dsp:txBody>
      <dsp:txXfrm>
        <a:off x="2309071" y="2057664"/>
        <a:ext cx="2072955" cy="1553215"/>
      </dsp:txXfrm>
    </dsp:sp>
    <dsp:sp modelId="{315C2EFE-CF44-488E-AC76-9219791B58EA}">
      <dsp:nvSpPr>
        <dsp:cNvPr id="0" name=""/>
        <dsp:cNvSpPr/>
      </dsp:nvSpPr>
      <dsp:spPr>
        <a:xfrm>
          <a:off x="-36245" y="1505697"/>
          <a:ext cx="2468880" cy="2468880"/>
        </a:xfrm>
        <a:prstGeom prst="ellipse">
          <a:avLst/>
        </a:prstGeom>
        <a:solidFill>
          <a:srgbClr val="EB575B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Zespół wielonarządowej niewydolności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 smtClean="0"/>
            <a:t>[FRAILTY]</a:t>
          </a:r>
          <a:endParaRPr lang="en-GB" sz="1300" b="1" kern="1200" dirty="0"/>
        </a:p>
      </dsp:txBody>
      <dsp:txXfrm>
        <a:off x="196240" y="2143491"/>
        <a:ext cx="1481328" cy="1357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C1801-1024-4745-B968-B26A74D6FDB0}">
      <dsp:nvSpPr>
        <dsp:cNvPr id="0" name=""/>
        <dsp:cNvSpPr/>
      </dsp:nvSpPr>
      <dsp:spPr>
        <a:xfrm>
          <a:off x="2735117" y="44272"/>
          <a:ext cx="2302164" cy="230216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Choroby </a:t>
          </a:r>
          <a:r>
            <a:rPr lang="pl-PL" sz="14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ukł</a:t>
          </a:r>
          <a:r>
            <a:rPr lang="pl-PL" sz="1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 sercowo-naczyniowego</a:t>
          </a:r>
          <a:endParaRPr lang="pl-PL" sz="1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0752" y="354179"/>
        <a:ext cx="1770896" cy="730494"/>
      </dsp:txXfrm>
    </dsp:sp>
    <dsp:sp modelId="{5FA1F179-5D9E-46CB-8F68-17B9E7E62966}">
      <dsp:nvSpPr>
        <dsp:cNvPr id="0" name=""/>
        <dsp:cNvSpPr/>
      </dsp:nvSpPr>
      <dsp:spPr>
        <a:xfrm>
          <a:off x="3753382" y="1062537"/>
          <a:ext cx="2302164" cy="2302164"/>
        </a:xfrm>
        <a:prstGeom prst="ellipse">
          <a:avLst/>
        </a:prstGeom>
        <a:solidFill>
          <a:schemeClr val="accent4">
            <a:alpha val="50000"/>
            <a:hueOff val="3078262"/>
            <a:satOff val="22772"/>
            <a:lumOff val="26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Otępienie depresja choroby nn. mózg.</a:t>
          </a:r>
          <a:endParaRPr lang="pl-PL" sz="1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3010" y="1328172"/>
        <a:ext cx="885448" cy="1770896"/>
      </dsp:txXfrm>
    </dsp:sp>
    <dsp:sp modelId="{961B2C8C-639F-45E6-9500-F02F9E5642B8}">
      <dsp:nvSpPr>
        <dsp:cNvPr id="0" name=""/>
        <dsp:cNvSpPr/>
      </dsp:nvSpPr>
      <dsp:spPr>
        <a:xfrm>
          <a:off x="2735117" y="2080802"/>
          <a:ext cx="2302164" cy="2302164"/>
        </a:xfrm>
        <a:prstGeom prst="ellipse">
          <a:avLst/>
        </a:prstGeom>
        <a:solidFill>
          <a:schemeClr val="accent4">
            <a:alpha val="50000"/>
            <a:hueOff val="6156524"/>
            <a:satOff val="45545"/>
            <a:lumOff val="534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Cukrzyca /inne </a:t>
          </a:r>
          <a:r>
            <a:rPr lang="pl-PL" sz="12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endokrynopatie</a:t>
          </a:r>
          <a:endParaRPr lang="pl-PL" sz="1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0752" y="3342566"/>
        <a:ext cx="1770896" cy="730494"/>
      </dsp:txXfrm>
    </dsp:sp>
    <dsp:sp modelId="{4364C9B9-5B7F-406A-BFD8-B8392DAC2DA0}">
      <dsp:nvSpPr>
        <dsp:cNvPr id="0" name=""/>
        <dsp:cNvSpPr/>
      </dsp:nvSpPr>
      <dsp:spPr>
        <a:xfrm>
          <a:off x="1716852" y="1062537"/>
          <a:ext cx="2302164" cy="2302164"/>
        </a:xfrm>
        <a:prstGeom prst="ellipse">
          <a:avLst/>
        </a:prstGeom>
        <a:solidFill>
          <a:schemeClr val="accent4">
            <a:alpha val="50000"/>
            <a:hueOff val="9234786"/>
            <a:satOff val="68317"/>
            <a:lumOff val="8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>
              <a:solidFill>
                <a:srgbClr val="C00000"/>
              </a:solidFill>
            </a:rPr>
            <a:t>Osteopo-roza</a:t>
          </a:r>
          <a:endParaRPr lang="pl-PL" sz="1400" b="1" kern="1200" dirty="0">
            <a:solidFill>
              <a:srgbClr val="C00000"/>
            </a:solidFill>
          </a:endParaRPr>
        </a:p>
      </dsp:txBody>
      <dsp:txXfrm>
        <a:off x="1893942" y="1328172"/>
        <a:ext cx="885448" cy="1770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13E76-4248-4E33-A742-2A07803E1164}">
      <dsp:nvSpPr>
        <dsp:cNvPr id="0" name=""/>
        <dsp:cNvSpPr/>
      </dsp:nvSpPr>
      <dsp:spPr>
        <a:xfrm>
          <a:off x="972267" y="308386"/>
          <a:ext cx="3897653" cy="3897653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SPOŁECZ-NY</a:t>
          </a:r>
          <a:endParaRPr lang="pl-PL" sz="2000" b="1" kern="1200" dirty="0">
            <a:solidFill>
              <a:srgbClr val="FF99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26424" y="1134317"/>
        <a:ext cx="1392019" cy="1160016"/>
      </dsp:txXfrm>
    </dsp:sp>
    <dsp:sp modelId="{160C312A-3590-47B3-ACF0-CC1F2D79C1BF}">
      <dsp:nvSpPr>
        <dsp:cNvPr id="0" name=""/>
        <dsp:cNvSpPr/>
      </dsp:nvSpPr>
      <dsp:spPr>
        <a:xfrm>
          <a:off x="891994" y="447587"/>
          <a:ext cx="3897653" cy="3897653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PSYCHICZNY</a:t>
          </a:r>
          <a:endParaRPr lang="pl-PL" sz="24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0007" y="2976422"/>
        <a:ext cx="2088028" cy="1020814"/>
      </dsp:txXfrm>
    </dsp:sp>
    <dsp:sp modelId="{482FBB4B-4FF0-43BD-8A11-79D1A5526E89}">
      <dsp:nvSpPr>
        <dsp:cNvPr id="0" name=""/>
        <dsp:cNvSpPr/>
      </dsp:nvSpPr>
      <dsp:spPr>
        <a:xfrm>
          <a:off x="811721" y="294822"/>
          <a:ext cx="3897653" cy="3924781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ZDROWIE</a:t>
          </a:r>
          <a:endParaRPr lang="pl-PL" sz="2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3199" y="1126502"/>
        <a:ext cx="1392019" cy="1168089"/>
      </dsp:txXfrm>
    </dsp:sp>
    <dsp:sp modelId="{F1DC1CA3-58C0-41E4-9514-4CABC10C20A2}">
      <dsp:nvSpPr>
        <dsp:cNvPr id="0" name=""/>
        <dsp:cNvSpPr/>
      </dsp:nvSpPr>
      <dsp:spPr>
        <a:xfrm>
          <a:off x="731306" y="67102"/>
          <a:ext cx="4380220" cy="43802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9E00C-FA40-497D-B910-47E67266A8F9}">
      <dsp:nvSpPr>
        <dsp:cNvPr id="0" name=""/>
        <dsp:cNvSpPr/>
      </dsp:nvSpPr>
      <dsp:spPr>
        <a:xfrm>
          <a:off x="650711" y="206058"/>
          <a:ext cx="4380220" cy="43802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F954A-D2F8-444A-93D9-DBD8866E6257}">
      <dsp:nvSpPr>
        <dsp:cNvPr id="0" name=""/>
        <dsp:cNvSpPr/>
      </dsp:nvSpPr>
      <dsp:spPr>
        <a:xfrm>
          <a:off x="570116" y="66977"/>
          <a:ext cx="4380220" cy="43802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54104-0FDF-4869-9750-D374A111E7BC}">
      <dsp:nvSpPr>
        <dsp:cNvPr id="0" name=""/>
        <dsp:cNvSpPr/>
      </dsp:nvSpPr>
      <dsp:spPr>
        <a:xfrm>
          <a:off x="-28505" y="72763"/>
          <a:ext cx="5084760" cy="4782569"/>
        </a:xfrm>
        <a:prstGeom prst="triangle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10A8C-6A08-41AB-9A15-CD1EA3449C4A}">
      <dsp:nvSpPr>
        <dsp:cNvPr id="0" name=""/>
        <dsp:cNvSpPr/>
      </dsp:nvSpPr>
      <dsp:spPr>
        <a:xfrm>
          <a:off x="2513874" y="61323"/>
          <a:ext cx="3203262" cy="69194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Geriatria</a:t>
          </a:r>
          <a:endParaRPr lang="en-GB" sz="2300" kern="1200" dirty="0"/>
        </a:p>
      </dsp:txBody>
      <dsp:txXfrm>
        <a:off x="2547652" y="95101"/>
        <a:ext cx="3135706" cy="624388"/>
      </dsp:txXfrm>
    </dsp:sp>
    <dsp:sp modelId="{B2C4A750-F52A-45F1-9D37-19EBBEBEC2B4}">
      <dsp:nvSpPr>
        <dsp:cNvPr id="0" name=""/>
        <dsp:cNvSpPr/>
      </dsp:nvSpPr>
      <dsp:spPr>
        <a:xfrm>
          <a:off x="2513874" y="1443245"/>
          <a:ext cx="3203262" cy="1366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Opieka specjalistyczna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(</a:t>
          </a:r>
          <a:r>
            <a:rPr lang="pl-PL" sz="2300" kern="1200" dirty="0" err="1" smtClean="0"/>
            <a:t>ambul</a:t>
          </a:r>
          <a:r>
            <a:rPr lang="pl-PL" sz="2300" kern="1200" dirty="0" smtClean="0"/>
            <a:t>. i szpitalna)</a:t>
          </a:r>
          <a:endParaRPr lang="en-GB" sz="2300" kern="1200" dirty="0"/>
        </a:p>
      </dsp:txBody>
      <dsp:txXfrm>
        <a:off x="2580595" y="1509966"/>
        <a:ext cx="3069820" cy="1233334"/>
      </dsp:txXfrm>
    </dsp:sp>
    <dsp:sp modelId="{C57249D1-1AA0-4325-A9EA-32E5DFF80555}">
      <dsp:nvSpPr>
        <dsp:cNvPr id="0" name=""/>
        <dsp:cNvSpPr/>
      </dsp:nvSpPr>
      <dsp:spPr>
        <a:xfrm>
          <a:off x="2513874" y="3368649"/>
          <a:ext cx="3203262" cy="1366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LEKARZ i Pielęgniarka POZ</a:t>
          </a:r>
          <a:endParaRPr lang="en-GB" sz="23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80595" y="3435370"/>
        <a:ext cx="3069820" cy="1233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0.1013</cdr:x>
      <cdr:y>0.00625</cdr:y>
    </cdr:from>
    <cdr:to>
      <cdr:x>1</cdr:x>
      <cdr:y>0.17342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9281" y="33738"/>
          <a:ext cx="7978019" cy="902366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99" mc:Ignorable="a14" a14:legacySpreadsheetColorIndex="43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Średnia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liczba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problemów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GB" sz="1800" b="1" i="0" u="none" strike="noStrike" baseline="0" dirty="0" err="1" smtClean="0">
              <a:solidFill>
                <a:srgbClr val="000000"/>
              </a:solidFill>
              <a:latin typeface="Calibri"/>
            </a:rPr>
            <a:t>zdrowotnych</a:t>
          </a:r>
          <a:r>
            <a:rPr lang="pl-PL" sz="1800" b="1" i="0" u="none" strike="noStrike" baseline="0" dirty="0" smtClean="0">
              <a:solidFill>
                <a:srgbClr val="000000"/>
              </a:solidFill>
              <a:latin typeface="Calibri"/>
            </a:rPr>
            <a:t> do interwencji</a:t>
          </a:r>
          <a:r>
            <a:rPr lang="en-GB" sz="18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= </a:t>
          </a:r>
          <a:r>
            <a:rPr lang="en-GB" sz="1800" b="1" i="0" u="none" strike="noStrike" baseline="0" dirty="0" smtClean="0">
              <a:solidFill>
                <a:srgbClr val="000000"/>
              </a:solidFill>
              <a:latin typeface="Calibri"/>
            </a:rPr>
            <a:t>5,</a:t>
          </a:r>
          <a:r>
            <a:rPr lang="pl-PL" sz="1800" b="1" i="0" u="none" strike="noStrike" baseline="0" dirty="0" smtClean="0">
              <a:solidFill>
                <a:srgbClr val="000000"/>
              </a:solidFill>
              <a:latin typeface="Calibri"/>
            </a:rPr>
            <a:t>0</a:t>
          </a:r>
          <a:r>
            <a:rPr lang="en-GB" sz="1800" b="1" i="0" u="none" strike="noStrike" baseline="0" dirty="0" smtClean="0">
              <a:solidFill>
                <a:srgbClr val="000000"/>
              </a:solidFill>
              <a:latin typeface="Calibri"/>
            </a:rPr>
            <a:t> </a:t>
          </a:r>
          <a:r>
            <a:rPr lang="pl-PL" sz="1800" b="1" i="0" u="none" strike="noStrike" baseline="0" dirty="0" smtClean="0">
              <a:solidFill>
                <a:srgbClr val="000000"/>
              </a:solidFill>
              <a:latin typeface="Calibri"/>
            </a:rPr>
            <a:t>(od 1 do 12</a:t>
          </a:r>
          <a:r>
            <a:rPr lang="en-GB" sz="1800" b="1" i="0" u="none" strike="noStrike" baseline="0" dirty="0" smtClean="0">
              <a:solidFill>
                <a:srgbClr val="000000"/>
              </a:solidFill>
              <a:latin typeface="Calibri"/>
            </a:rPr>
            <a:t>)/</a:t>
          </a: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pacjenta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;</a:t>
          </a:r>
        </a:p>
        <a:p xmlns:a="http://schemas.openxmlformats.org/drawingml/2006/main">
          <a:pPr algn="l" rtl="0">
            <a:defRPr sz="1000"/>
          </a:pP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Średnia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liczba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 </a:t>
          </a: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leków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 PRZED </a:t>
          </a:r>
          <a:r>
            <a:rPr lang="en-GB" sz="1800" b="1" i="0" u="none" strike="noStrike" baseline="0" dirty="0" err="1">
              <a:solidFill>
                <a:srgbClr val="000000"/>
              </a:solidFill>
              <a:latin typeface="Calibri"/>
            </a:rPr>
            <a:t>hospitalizacją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 = </a:t>
          </a:r>
          <a:r>
            <a:rPr lang="en-GB" sz="1800" b="1" i="0" u="none" strike="noStrike" baseline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7,1 </a:t>
          </a:r>
          <a:r>
            <a:rPr lang="en-GB" sz="18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(</a:t>
          </a:r>
          <a:r>
            <a:rPr lang="en-GB" sz="1800" b="1" i="0" u="sng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+</a:t>
          </a:r>
          <a:r>
            <a:rPr lang="pl-PL" sz="18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3</a:t>
          </a:r>
          <a:r>
            <a:rPr lang="en-GB" sz="18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,</a:t>
          </a:r>
          <a:r>
            <a:rPr lang="pl-PL" sz="18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5</a:t>
          </a:r>
          <a:r>
            <a:rPr lang="en-GB" sz="18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);</a:t>
          </a:r>
          <a:r>
            <a:rPr lang="pl-PL" sz="1800" b="1" i="0" u="none" strike="noStrike" baseline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 </a:t>
          </a:r>
          <a:r>
            <a:rPr lang="pl-PL" sz="1800" b="1" i="0" u="none" strike="noStrike" baseline="0" dirty="0" smtClean="0">
              <a:solidFill>
                <a:srgbClr val="000000"/>
              </a:solidFill>
              <a:latin typeface="Calibri"/>
            </a:rPr>
            <a:t>vs PO </a:t>
          </a:r>
          <a:r>
            <a:rPr lang="en-GB" sz="1800" b="1" i="0" u="none" strike="noStrike" baseline="0" dirty="0" err="1" smtClean="0">
              <a:solidFill>
                <a:srgbClr val="000000"/>
              </a:solidFill>
              <a:latin typeface="Calibri"/>
            </a:rPr>
            <a:t>wypisie</a:t>
          </a:r>
          <a:r>
            <a:rPr lang="en-GB" sz="1800" b="1" i="0" u="none" strike="noStrike" baseline="0" dirty="0" smtClean="0">
              <a:solidFill>
                <a:srgbClr val="000000"/>
              </a:solidFill>
              <a:latin typeface="Calibri"/>
            </a:rPr>
            <a:t>  </a:t>
          </a:r>
          <a:r>
            <a:rPr lang="en-GB" sz="1800" b="1" i="0" u="none" strike="noStrike" baseline="0" dirty="0">
              <a:solidFill>
                <a:srgbClr val="000000"/>
              </a:solidFill>
              <a:latin typeface="Calibri"/>
            </a:rPr>
            <a:t>= </a:t>
          </a:r>
          <a:r>
            <a:rPr lang="en-GB" sz="1800" b="1" i="0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6,6 (</a:t>
          </a:r>
          <a:r>
            <a:rPr lang="en-GB" sz="1800" b="1" i="0" u="sng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+</a:t>
          </a:r>
          <a:r>
            <a:rPr lang="en-GB" sz="1800" b="1" i="0" u="none" strike="noStrike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2,</a:t>
          </a:r>
          <a:r>
            <a:rPr lang="pl-PL" sz="1800" b="1" i="0" u="none" strike="noStrike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3</a:t>
          </a:r>
          <a:r>
            <a:rPr lang="en-GB" sz="1800" b="1" i="0" u="none" strike="noStrike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)</a:t>
          </a:r>
          <a:endParaRPr lang="pl-PL" sz="1800" b="1" i="0" u="none" strike="noStrike" baseline="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</a:endParaRPr>
        </a:p>
        <a:p xmlns:a="http://schemas.openxmlformats.org/drawingml/2006/main">
          <a:pPr algn="l" rtl="0">
            <a:defRPr sz="1000"/>
          </a:pPr>
          <a:r>
            <a:rPr lang="pl-PL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Niedowidzenie – 35,1%; Niedosłyszenie 34,6%; </a:t>
          </a:r>
          <a:r>
            <a:rPr lang="pl-PL" sz="1800" b="1" i="0" u="none" strike="noStrike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rPr>
            <a:t>Poczucie samotności 64%</a:t>
          </a:r>
          <a:endParaRPr lang="en-GB" sz="1800" b="1" i="0" u="none" strike="noStrike" baseline="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0.54088</cdr:x>
      <cdr:y>0.67074</cdr:y>
    </cdr:from>
    <cdr:to>
      <cdr:x>0.802</cdr:x>
      <cdr:y>0.92989</cdr:y>
    </cdr:to>
    <cdr:sp macro="" textlink="">
      <cdr:nvSpPr>
        <cdr:cNvPr id="3" name="Strzałka w lewo 2"/>
        <cdr:cNvSpPr/>
      </cdr:nvSpPr>
      <cdr:spPr>
        <a:xfrm xmlns:a="http://schemas.openxmlformats.org/drawingml/2006/main">
          <a:off x="4325548" y="3168352"/>
          <a:ext cx="2088223" cy="1224136"/>
        </a:xfrm>
        <a:prstGeom xmlns:a="http://schemas.openxmlformats.org/drawingml/2006/main" prst="left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0.57403</cdr:x>
      <cdr:y>0.73172</cdr:y>
    </cdr:from>
    <cdr:to>
      <cdr:x>0.80134</cdr:x>
      <cdr:y>0.8994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590649" y="3456384"/>
          <a:ext cx="1817839" cy="79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800" b="1" dirty="0" smtClean="0"/>
            <a:t>około 8000 pediatrów</a:t>
          </a:r>
          <a:endParaRPr lang="pl-PL" sz="1800" b="1" dirty="0"/>
        </a:p>
      </cdr:txBody>
    </cdr:sp>
  </cdr:relSizeAnchor>
  <cdr:relSizeAnchor xmlns:cdr="http://schemas.openxmlformats.org/drawingml/2006/chartDrawing">
    <cdr:from>
      <cdr:x>0.54022</cdr:x>
      <cdr:y>0.03811</cdr:y>
    </cdr:from>
    <cdr:to>
      <cdr:x>0.80134</cdr:x>
      <cdr:y>0.29726</cdr:y>
    </cdr:to>
    <cdr:sp macro="" textlink="">
      <cdr:nvSpPr>
        <cdr:cNvPr id="4" name="Strzałka w lewo 3"/>
        <cdr:cNvSpPr/>
      </cdr:nvSpPr>
      <cdr:spPr>
        <a:xfrm xmlns:a="http://schemas.openxmlformats.org/drawingml/2006/main">
          <a:off x="4320265" y="180020"/>
          <a:ext cx="2088223" cy="1224135"/>
        </a:xfrm>
        <a:prstGeom xmlns:a="http://schemas.openxmlformats.org/drawingml/2006/main" prst="lef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l-PL"/>
        </a:p>
      </cdr:txBody>
    </cdr:sp>
  </cdr:relSizeAnchor>
  <cdr:relSizeAnchor xmlns:cdr="http://schemas.openxmlformats.org/drawingml/2006/chartDrawing">
    <cdr:from>
      <cdr:x>0.58527</cdr:x>
      <cdr:y>0.09146</cdr:y>
    </cdr:from>
    <cdr:to>
      <cdr:x>0.81258</cdr:x>
      <cdr:y>0.25153</cdr:y>
    </cdr:to>
    <cdr:sp macro="" textlink="">
      <cdr:nvSpPr>
        <cdr:cNvPr id="5" name="pole tekstowe 1"/>
        <cdr:cNvSpPr txBox="1"/>
      </cdr:nvSpPr>
      <cdr:spPr>
        <a:xfrm xmlns:a="http://schemas.openxmlformats.org/drawingml/2006/main">
          <a:off x="4680520" y="432047"/>
          <a:ext cx="1817839" cy="756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800" b="1" dirty="0" smtClean="0">
              <a:solidFill>
                <a:schemeClr val="bg1"/>
              </a:solidFill>
            </a:rPr>
            <a:t>około 300 geriatrów</a:t>
          </a:r>
          <a:endParaRPr lang="pl-PL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0.4232</cdr:x>
      <cdr:y>0.03049</cdr:y>
    </cdr:from>
    <cdr:to>
      <cdr:x>0.55826</cdr:x>
      <cdr:y>0.16769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3384376" y="144016"/>
          <a:ext cx="108012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 tym,</a:t>
          </a:r>
        </a:p>
        <a:p xmlns:a="http://schemas.openxmlformats.org/drawingml/2006/main">
          <a:pPr algn="ctr"/>
          <a:r>
            <a:rPr lang="pl-PL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¼ 80+</a:t>
          </a:r>
          <a:endParaRPr lang="pl-PL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697E4-CBC9-4120-8E3F-74DFB420472E}" type="datetimeFigureOut">
              <a:rPr lang="pl-PL" smtClean="0"/>
              <a:t>2016-09-11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3D971-3182-454B-96CD-6ACC47A97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72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76A8F5F-A1E8-41A1-B4CF-799E656EB0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090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Wśród typowych problemów geriatrycznych dominuje depresja, ale i nietrzymanie moczu, upadki i otępienie. W kontekście tematu konferencji należy zwrócić</a:t>
            </a:r>
            <a:r>
              <a:rPr lang="pl-PL" baseline="0" dirty="0" smtClean="0"/>
              <a:t> uwagę, na problem zespołów jatrogennych jako przyczyny destabilizacji pacjenta geriatrycznego i konieczności hospitalizacji – dotyczy on niemal co 6-tej osoby przyjmowanej na oddział geriatrii! Farmakoterapia geriatryczna stanowi najtrudniejszy aspekt opieki geriatrycznej!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96B69-4977-428D-A704-AABD4E120E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2B376C-826D-498B-AFD9-EDE53D52A503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Kliknij, aby edytować styl wzorca tytułu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Kliknij, aby edytować styl wzorca podtytułu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D905715-A150-4FEA-AC09-00731D2ADF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9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DFDFB-27FA-40F7-AEED-041FC394F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24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03C8-29EA-4A27-9AF7-5D96D6BE43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6AF1-F616-44A9-8E2F-678F3E2C57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4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29666-47CF-4464-AD1B-566BE974E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3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F3AC-B26D-48A3-9B98-6AA4FB4CC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399D9-0622-498C-AAB0-0370965E3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7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2DB0-6B02-445E-A2B8-8D802F315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7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108F3-774E-4D6D-A435-181C10193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5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9430-0EE0-462A-B420-F572EDE3C9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1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3A7-35F0-4606-B669-578026E9A4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3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6154-7D00-4F71-A4D7-F85BEC89A1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4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 wzorca tytułu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Kliknij, aby edytować style wzorca tekstu</a:t>
            </a:r>
          </a:p>
          <a:p>
            <a:pPr lvl="1"/>
            <a:r>
              <a:rPr lang="en-GB" altLang="en-US" smtClean="0"/>
              <a:t>Drugi poziom</a:t>
            </a:r>
          </a:p>
          <a:p>
            <a:pPr lvl="2"/>
            <a:r>
              <a:rPr lang="en-GB" altLang="en-US" smtClean="0"/>
              <a:t>Trzeci poziom</a:t>
            </a:r>
          </a:p>
          <a:p>
            <a:pPr lvl="3"/>
            <a:r>
              <a:rPr lang="en-GB" altLang="en-US" smtClean="0"/>
              <a:t>Czwarty poziom</a:t>
            </a:r>
          </a:p>
          <a:p>
            <a:pPr lvl="4"/>
            <a:r>
              <a:rPr lang="en-GB" altLang="en-US" smtClean="0"/>
              <a:t>Piąty poziom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7A4531-2615-421F-A292-EC2C35C434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docid=jwtva66ZXx8Q5M&amp;tbnid=iLviHfGLfB7mMM:&amp;ved=0CAUQjRw&amp;url=http://www.millcreekcommunityhospital.com/services.php/senior-services/238/0/2873/20019&amp;ei=CEhKU4LwBOuV0QX7moDwCQ&amp;psig=AFQjCNGrPuCsig0Tsj3dOR01aQfikDd5kg&amp;ust=139746306303432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904" y="620688"/>
            <a:ext cx="5292712" cy="2159521"/>
          </a:xfrm>
        </p:spPr>
        <p:txBody>
          <a:bodyPr/>
          <a:lstStyle/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Opieka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 seniorami w POZ </a:t>
            </a: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środowisku pobytu </a:t>
            </a:r>
            <a:endParaRPr lang="en-GB" alt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79912" y="3861048"/>
            <a:ext cx="4392612" cy="100811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pl-PL" altLang="en-US" sz="2400" dirty="0" smtClean="0"/>
              <a:t>prof. dr hab. Barbara Bień</a:t>
            </a:r>
          </a:p>
          <a:p>
            <a:pPr algn="l" eaLnBrk="1" hangingPunct="1">
              <a:lnSpc>
                <a:spcPct val="90000"/>
              </a:lnSpc>
            </a:pPr>
            <a:r>
              <a:rPr lang="pl-PL" altLang="en-US" sz="1600" dirty="0" smtClean="0"/>
              <a:t>Kierownik Kliniki Geriatrii i ordynator Oddziału Geriatrii Szpitala MSWiA w Białymstoku</a:t>
            </a:r>
            <a:endParaRPr lang="en-GB" altLang="en-US" sz="1600" dirty="0" smtClean="0"/>
          </a:p>
        </p:txBody>
      </p:sp>
      <p:sp>
        <p:nvSpPr>
          <p:cNvPr id="4101" name="Rectangle 3"/>
          <p:cNvSpPr txBox="1">
            <a:spLocks noChangeArrowheads="1"/>
          </p:cNvSpPr>
          <p:nvPr/>
        </p:nvSpPr>
        <p:spPr bwMode="auto">
          <a:xfrm>
            <a:off x="179512" y="5877271"/>
            <a:ext cx="8569201" cy="6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pl-PL" sz="1400" b="1" dirty="0" smtClean="0"/>
              <a:t>Biuro Rzecznika Praw Obywatelskich: Seminarium  „Kondycja </a:t>
            </a:r>
            <a:r>
              <a:rPr lang="pl-PL" sz="1400" b="1" dirty="0"/>
              <a:t>Geriatrii w </a:t>
            </a:r>
            <a:r>
              <a:rPr lang="pl-PL" sz="1400" b="1" dirty="0" smtClean="0"/>
              <a:t>Polsce” </a:t>
            </a:r>
          </a:p>
          <a:p>
            <a:pPr algn="ctr">
              <a:buNone/>
            </a:pPr>
            <a:r>
              <a:rPr lang="pl-PL" altLang="en-US" sz="1400" dirty="0" smtClean="0"/>
              <a:t>Warszawa</a:t>
            </a:r>
            <a:r>
              <a:rPr lang="pl-PL" altLang="en-US" sz="1400" dirty="0"/>
              <a:t>, </a:t>
            </a:r>
            <a:r>
              <a:rPr lang="pl-PL" altLang="en-US" sz="1400" dirty="0" smtClean="0"/>
              <a:t>13 wrzesień 2016</a:t>
            </a:r>
            <a:endParaRPr lang="en-US" altLang="en-US" sz="1400" dirty="0"/>
          </a:p>
        </p:txBody>
      </p:sp>
      <p:pic>
        <p:nvPicPr>
          <p:cNvPr id="6" name="Picture 7" descr="caregiv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7" y="44624"/>
            <a:ext cx="3365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713787" cy="1944688"/>
          </a:xfrm>
          <a:noFill/>
        </p:spPr>
        <p:txBody>
          <a:bodyPr/>
          <a:lstStyle/>
          <a:p>
            <a:pPr algn="ctr" eaLnBrk="1" hangingPunct="1"/>
            <a:r>
              <a:rPr lang="pl-PL" altLang="pl-PL" sz="2900" b="1" dirty="0" smtClean="0"/>
              <a:t>Geriatria w standardach kształcenia </a:t>
            </a:r>
            <a:r>
              <a:rPr lang="pl-PL" altLang="pl-PL" sz="2900" b="1" dirty="0" err="1" smtClean="0"/>
              <a:t>przeddyplomowego</a:t>
            </a:r>
            <a:r>
              <a:rPr lang="pl-PL" altLang="pl-PL" sz="2900" b="1" dirty="0" smtClean="0"/>
              <a:t/>
            </a:r>
            <a:br>
              <a:rPr lang="pl-PL" altLang="pl-PL" sz="2900" b="1" dirty="0" smtClean="0"/>
            </a:br>
            <a:r>
              <a:rPr lang="pl-PL" altLang="pl-PL" sz="1900" dirty="0" smtClean="0"/>
              <a:t/>
            </a:r>
            <a:br>
              <a:rPr lang="pl-PL" altLang="pl-PL" sz="1900" dirty="0" smtClean="0"/>
            </a:br>
            <a:r>
              <a:rPr lang="pl-PL" altLang="pl-PL" sz="2900" b="1" dirty="0" smtClean="0">
                <a:solidFill>
                  <a:srgbClr val="C00000"/>
                </a:solidFill>
              </a:rPr>
              <a:t>DYSPROPORCJA!!!</a:t>
            </a:r>
            <a:endParaRPr lang="en-GB" altLang="pl-PL" sz="2900" b="1" dirty="0" smtClean="0">
              <a:solidFill>
                <a:srgbClr val="C00000"/>
              </a:solidFill>
            </a:endParaRPr>
          </a:p>
        </p:txBody>
      </p:sp>
      <p:pic>
        <p:nvPicPr>
          <p:cNvPr id="13315" name="Picture 3" descr="wu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46085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219700" y="2708274"/>
            <a:ext cx="259266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76200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LEKARSKI</a:t>
            </a:r>
            <a:r>
              <a:rPr lang="pl-PL" dirty="0">
                <a:solidFill>
                  <a:srgbClr val="C00000"/>
                </a:solidFill>
              </a:rPr>
              <a:t> – </a:t>
            </a:r>
            <a:r>
              <a:rPr lang="pl-PL" dirty="0" smtClean="0">
                <a:solidFill>
                  <a:srgbClr val="C00000"/>
                </a:solidFill>
              </a:rPr>
              <a:t>jak dotąd </a:t>
            </a: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BRAK</a:t>
            </a:r>
            <a:r>
              <a:rPr lang="pl-PL" b="1" dirty="0">
                <a:solidFill>
                  <a:srgbClr val="C00000"/>
                </a:solidFill>
              </a:rPr>
              <a:t>!</a:t>
            </a:r>
            <a:r>
              <a:rPr lang="pl-PL" dirty="0">
                <a:solidFill>
                  <a:srgbClr val="C00000"/>
                </a:solidFill>
              </a:rPr>
              <a:t>; </a:t>
            </a:r>
            <a:r>
              <a:rPr lang="pl-PL" sz="1500" dirty="0">
                <a:solidFill>
                  <a:srgbClr val="C00000"/>
                </a:solidFill>
              </a:rPr>
              <a:t>[fakultatywnie </a:t>
            </a:r>
            <a:r>
              <a:rPr lang="pl-PL" sz="1500" dirty="0" smtClean="0">
                <a:solidFill>
                  <a:srgbClr val="C00000"/>
                </a:solidFill>
              </a:rPr>
              <a:t>była wykładana </a:t>
            </a:r>
            <a:r>
              <a:rPr lang="pl-PL" sz="1500" dirty="0">
                <a:solidFill>
                  <a:srgbClr val="C00000"/>
                </a:solidFill>
              </a:rPr>
              <a:t>w wymiarze od 10 do 30 godzin]</a:t>
            </a:r>
            <a:r>
              <a:rPr lang="pl-PL" sz="1600" b="1" dirty="0">
                <a:solidFill>
                  <a:srgbClr val="C00000"/>
                </a:solidFill>
              </a:rPr>
              <a:t>*</a:t>
            </a:r>
            <a:r>
              <a:rPr lang="pl-PL" sz="1500" dirty="0">
                <a:solidFill>
                  <a:srgbClr val="C00000"/>
                </a:solidFill>
              </a:rPr>
              <a:t> </a:t>
            </a:r>
          </a:p>
          <a:p>
            <a:pPr marL="342900" indent="-76200">
              <a:lnSpc>
                <a:spcPct val="80000"/>
              </a:lnSpc>
              <a:spcBef>
                <a:spcPct val="1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pl-PL" sz="1900" dirty="0">
              <a:solidFill>
                <a:srgbClr val="C00000"/>
              </a:solidFill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47813" y="3573463"/>
            <a:ext cx="3059112" cy="2181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pl-PL" sz="1900" b="1" smtClean="0">
                <a:solidFill>
                  <a:srgbClr val="006600"/>
                </a:solidFill>
              </a:rPr>
              <a:t>Pielęgniarstwo </a:t>
            </a:r>
            <a:r>
              <a:rPr lang="pl-PL" sz="1900" b="1" smtClean="0">
                <a:solidFill>
                  <a:schemeClr val="hlink"/>
                </a:solidFill>
              </a:rPr>
              <a:t>235g.</a:t>
            </a:r>
            <a:r>
              <a:rPr lang="pl-PL" sz="19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pl-PL" sz="1900" b="1" smtClean="0">
                <a:solidFill>
                  <a:srgbClr val="006600"/>
                </a:solidFill>
              </a:rPr>
              <a:t>Fizjoterapia </a:t>
            </a:r>
            <a:r>
              <a:rPr lang="pl-PL" sz="1900" b="1" smtClean="0">
                <a:solidFill>
                  <a:schemeClr val="hlink"/>
                </a:solidFill>
              </a:rPr>
              <a:t>60g.</a:t>
            </a:r>
            <a:r>
              <a:rPr lang="pl-PL" sz="19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pl-PL" sz="1900" b="1" smtClean="0">
                <a:solidFill>
                  <a:srgbClr val="006600"/>
                </a:solidFill>
              </a:rPr>
              <a:t>Dietetyka </a:t>
            </a:r>
            <a:r>
              <a:rPr lang="pl-PL" sz="1900" b="1" smtClean="0">
                <a:solidFill>
                  <a:schemeClr val="hlink"/>
                </a:solidFill>
              </a:rPr>
              <a:t>30g.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defRPr/>
            </a:pPr>
            <a:r>
              <a:rPr lang="pl-PL" sz="1900" b="1" smtClean="0">
                <a:solidFill>
                  <a:srgbClr val="006600"/>
                </a:solidFill>
              </a:rPr>
              <a:t>Gerostomatologia</a:t>
            </a:r>
            <a:r>
              <a:rPr lang="pl-PL" sz="1900" smtClean="0">
                <a:solidFill>
                  <a:srgbClr val="006600"/>
                </a:solidFill>
              </a:rPr>
              <a:t> 30g. </a:t>
            </a:r>
            <a:r>
              <a:rPr lang="pl-PL" sz="190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pl-PL" sz="1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RAZEM: 325 godzin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1188" y="5661025"/>
            <a:ext cx="82804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b="1">
                <a:effectLst>
                  <a:outerShdw blurRad="38100" dist="38100" dir="2700000" algn="tl">
                    <a:srgbClr val="C0C0C0"/>
                  </a:outerShdw>
                </a:effectLst>
              </a:rPr>
              <a:t>WNIOSEK</a:t>
            </a:r>
            <a:r>
              <a:rPr lang="pl-PL"/>
              <a:t>: BRAK możliwości INTERDYSCYPLINARNEJ WSPÓŁPRACY GERIATRYCZNEJ = Brak Całościowej Oceny Geriatrycznej!</a:t>
            </a:r>
          </a:p>
          <a:p>
            <a:pPr algn="ctr">
              <a:spcBef>
                <a:spcPct val="50000"/>
              </a:spcBef>
              <a:defRPr/>
            </a:pPr>
            <a:r>
              <a:rPr lang="pl-PL"/>
              <a:t>= wydatki na kształcenie geriatrii na innych kierunkach zmarnotrawione???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25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84213" y="2492375"/>
          <a:ext cx="3027362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Klip" r:id="rId3" imgW="3200400" imgH="3343242" progId="MS_ClipArt_Gallery.2">
                  <p:embed/>
                </p:oleObj>
              </mc:Choice>
              <mc:Fallback>
                <p:oleObj name="Klip" r:id="rId3" imgW="3200400" imgH="334324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2000" contras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684213" y="2492375"/>
                        <a:ext cx="3027362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5"/>
          <p:cNvSpPr txBox="1">
            <a:spLocks noChangeArrowheads="1"/>
          </p:cNvSpPr>
          <p:nvPr/>
        </p:nvSpPr>
        <p:spPr bwMode="auto">
          <a:xfrm rot="-3489550">
            <a:off x="-147637" y="2892425"/>
            <a:ext cx="212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99CC00"/>
                </a:solidFill>
              </a:rPr>
              <a:t>PEDIATRIA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black">
          <a:xfrm>
            <a:off x="684213" y="5373688"/>
            <a:ext cx="3252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pl-PL" sz="2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MEDIATRIA =</a:t>
            </a:r>
          </a:p>
          <a:p>
            <a:pPr algn="ctr" eaLnBrk="0" hangingPunct="0">
              <a:defRPr/>
            </a:pPr>
            <a:r>
              <a:rPr lang="pl-PL" sz="2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Choroby Wewnętrzne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 rot="2480906">
            <a:off x="2268538" y="2636838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400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GERIATRIA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84138" y="188913"/>
            <a:ext cx="7705725" cy="1295400"/>
          </a:xfrm>
          <a:prstGeom prst="rect">
            <a:avLst/>
          </a:prstGeom>
          <a:solidFill>
            <a:srgbClr val="FFFF99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en-US" sz="1800" b="1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„GERIATRIA” </a:t>
            </a:r>
            <a:br>
              <a:rPr lang="pl-PL" altLang="en-US" sz="1800" b="1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altLang="en-US" sz="1800" b="1" kern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specjalizacja medyczna zaspokajająca złożone potrzeby zdrowotne starszego pacjenta, </a:t>
            </a:r>
            <a:r>
              <a:rPr lang="pl-PL" altLang="en-US" sz="1800" b="1" kern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podkreślając UTRZYMANIE FUNKCJONALNEJ NIEZALEŻNOŚCI</a:t>
            </a:r>
            <a:endParaRPr lang="en-GB" altLang="en-US" sz="1800" b="1" kern="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11638" y="1484313"/>
            <a:ext cx="4743450" cy="3355975"/>
          </a:xfrm>
          <a:prstGeom prst="rect">
            <a:avLst/>
          </a:prstGeom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pl-PL" altLang="en-US" sz="2000" b="1" kern="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pl-PL" altLang="en-US" sz="2000" kern="0" dirty="0" smtClean="0"/>
              <a:t> </a:t>
            </a:r>
            <a:r>
              <a:rPr lang="pl-PL" altLang="en-US" sz="2000" b="1" kern="0" dirty="0" smtClean="0"/>
              <a:t>INTERNA</a:t>
            </a:r>
            <a:r>
              <a:rPr lang="pl-PL" altLang="en-US" sz="2000" kern="0" dirty="0" smtClean="0"/>
              <a:t> (cały zakres chorób)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altLang="en-US" sz="2000" b="1" kern="0" dirty="0" smtClean="0">
                <a:solidFill>
                  <a:schemeClr val="hlink"/>
                </a:solidFill>
              </a:rPr>
              <a:t>+ elementy innych specjalizacji w odniesieniu do chorób wieku starszego </a:t>
            </a:r>
            <a:r>
              <a:rPr lang="pl-PL" altLang="en-US" sz="2000" b="1" kern="0" dirty="0" smtClean="0"/>
              <a:t>(neurologia, psychiatria…)</a:t>
            </a:r>
            <a:endParaRPr lang="en-GB" altLang="en-US" sz="2000" b="1" kern="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altLang="en-US" sz="2000" b="1" kern="0" dirty="0" smtClean="0">
                <a:solidFill>
                  <a:schemeClr val="hlink"/>
                </a:solidFill>
              </a:rPr>
              <a:t>+ całościowa ocena stanu funkcjonalnego (ADL, I-ADL, GSD, MMSE, </a:t>
            </a:r>
            <a:r>
              <a:rPr lang="pl-PL" altLang="en-US" sz="2000" b="1" kern="0" dirty="0" err="1" smtClean="0">
                <a:solidFill>
                  <a:schemeClr val="hlink"/>
                </a:solidFill>
              </a:rPr>
              <a:t>Tinetti</a:t>
            </a:r>
            <a:r>
              <a:rPr lang="pl-PL" altLang="en-US" sz="2000" b="1" kern="0" dirty="0" smtClean="0">
                <a:solidFill>
                  <a:schemeClr val="hlink"/>
                </a:solidFill>
              </a:rPr>
              <a:t>, </a:t>
            </a:r>
            <a:r>
              <a:rPr lang="pl-PL" altLang="en-US" sz="2000" b="1" kern="0" dirty="0" err="1" smtClean="0">
                <a:solidFill>
                  <a:schemeClr val="hlink"/>
                </a:solidFill>
              </a:rPr>
              <a:t>etc</a:t>
            </a:r>
            <a:r>
              <a:rPr lang="pl-PL" altLang="en-US" sz="2000" b="1" kern="0" dirty="0" smtClean="0">
                <a:solidFill>
                  <a:schemeClr val="hlink"/>
                </a:solidFill>
              </a:rPr>
              <a:t>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41825" y="4840288"/>
            <a:ext cx="4284663" cy="14779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Pacjent rozumiany jako CAŁOŚĆ </a:t>
            </a:r>
          </a:p>
          <a:p>
            <a:pPr algn="ctr">
              <a:defRPr/>
            </a:pPr>
            <a:r>
              <a:rPr lang="pl-PL" alt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leczony w sposób holistyczny</a:t>
            </a:r>
          </a:p>
          <a:p>
            <a:pPr algn="ctr">
              <a:defRPr/>
            </a:pPr>
            <a:r>
              <a:rPr lang="pl-PL" altLang="en-US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pl-PL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najbardziej satysfakcjonująca FORMA OPIEKI</a:t>
            </a:r>
            <a:endParaRPr lang="en-GB" alt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55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785225" cy="1081087"/>
          </a:xfrm>
        </p:spPr>
        <p:txBody>
          <a:bodyPr/>
          <a:lstStyle/>
          <a:p>
            <a:pPr eaLnBrk="1" hangingPunct="1"/>
            <a:r>
              <a:rPr lang="pl-PL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Niesprawność </a:t>
            </a:r>
            <a:r>
              <a:rPr lang="pl-PL" alt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punkt końcowy problemów geriatrycznych</a:t>
            </a:r>
            <a:r>
              <a:rPr lang="pl-PL" altLang="en-US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altLang="en-US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31913" y="2276475"/>
          <a:ext cx="640873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9" name="Klip" r:id="rId3" imgW="3230563" imgH="3344863" progId="MS_ClipArt_Gallery.2">
                  <p:embed/>
                </p:oleObj>
              </mc:Choice>
              <mc:Fallback>
                <p:oleObj name="Klip" r:id="rId3" imgW="3230563" imgH="33448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331913" y="2276475"/>
                        <a:ext cx="640873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59113" y="2852738"/>
            <a:ext cx="28813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FIZYCZNA</a:t>
            </a:r>
            <a:endParaRPr lang="en-GB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500563" y="4076700"/>
            <a:ext cx="33115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SPOŁECZNA - w środowisku, w rodzinie</a:t>
            </a: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258888" y="4149725"/>
            <a:ext cx="374491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PSYCHICZNA: </a:t>
            </a:r>
            <a:r>
              <a:rPr lang="pl-PL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INTELEKTUALNA i EMOCJONALNA</a:t>
            </a:r>
            <a:endParaRPr lang="en-GB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28813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Stres w rodzinie: choroba, śmierć, bezrobocie</a:t>
            </a: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60700" y="1272738"/>
            <a:ext cx="2881312" cy="129266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CHOROBY</a:t>
            </a:r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!!!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[w tym zespoły jatrogenne]</a:t>
            </a:r>
            <a:endParaRPr lang="en-GB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867400" y="1341438"/>
            <a:ext cx="2881313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Problemy finansowe w rodzinie</a:t>
            </a: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0" y="3141663"/>
            <a:ext cx="241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Konflikt/ przemoc/ alkoholizm w rodzinie</a:t>
            </a: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262688" y="2565400"/>
            <a:ext cx="2881312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NIEWYDOLNOŚĆ opiekuna </a:t>
            </a:r>
            <a:r>
              <a:rPr lang="pl-PL" b="1">
                <a:effectLst>
                  <a:outerShdw blurRad="38100" dist="38100" dir="2700000" algn="tl">
                    <a:srgbClr val="C0C0C0"/>
                  </a:outerShdw>
                </a:effectLst>
              </a:rPr>
              <a:t>(finansowe, psychiczne, fizyczna)</a:t>
            </a: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79388" y="5546725"/>
            <a:ext cx="2881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Nieadekwatność środowiska do potrzeb podopiecznego</a:t>
            </a: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6443663" y="5445125"/>
            <a:ext cx="2700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Zaniedbania – higieniczne, medyczne, finansowe, etc</a:t>
            </a: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3492500" y="5851525"/>
            <a:ext cx="2630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Izolacja: podopiecznego/ opiekuna</a:t>
            </a:r>
            <a:endParaRPr lang="en-GB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03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9325" cy="1370013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Całościowa Ocena Geriatryczna standardem w geriatrii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l-PL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Comprehensive </a:t>
            </a:r>
            <a:r>
              <a:rPr lang="pl-PL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Geriatric</a:t>
            </a:r>
            <a:r>
              <a:rPr lang="pl-PL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l-PL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r>
              <a:rPr lang="pl-PL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pl-PL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Rubenstein</a:t>
            </a:r>
            <a:r>
              <a:rPr lang="pl-PL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1995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537075" cy="5113337"/>
          </a:xfrm>
          <a:solidFill>
            <a:srgbClr val="FFCC99"/>
          </a:solidFill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pl-PL" sz="2400" b="1" dirty="0" smtClean="0"/>
              <a:t>Jest to wielowymiarowy i interdyscyplinarny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(lekarz, pielęgniarka, fizjoterapeuta, etc.) </a:t>
            </a:r>
            <a:r>
              <a:rPr lang="pl-PL" sz="2400" b="1" dirty="0" smtClean="0"/>
              <a:t>proces diagnostyczny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określania problemów zdrowotnych i funkcjonalnych</a:t>
            </a:r>
            <a:r>
              <a:rPr lang="pl-PL" sz="26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008000"/>
                </a:solidFill>
              </a:rPr>
              <a:t>(medycznych, fizycznych, psychicznych, socjalnych)</a:t>
            </a:r>
            <a:r>
              <a:rPr lang="pl-PL" sz="2400" b="1" dirty="0" smtClean="0"/>
              <a:t>.</a:t>
            </a:r>
            <a:endParaRPr lang="en-GB" sz="2400" b="1" dirty="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385888"/>
            <a:ext cx="4287837" cy="5472112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CELE</a:t>
            </a:r>
            <a:r>
              <a:rPr lang="pl-PL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l-PL" sz="2400" dirty="0" smtClean="0"/>
              <a:t>Wdrażać terapię, rehabilitację i opiekę długoterminową;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l-PL" sz="2400" dirty="0" smtClean="0"/>
              <a:t>Koordynować cele wyznaczone przez świadczeniodawców (eliminacja konfliktów);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l-PL" sz="2400" dirty="0" smtClean="0"/>
              <a:t>Optymalne wykorzystywać dostępne zasoby (pacjenta i systemu).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87338" y="188913"/>
            <a:ext cx="8856662" cy="110807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/>
          <a:p>
            <a:pPr algn="ctr">
              <a:defRPr/>
            </a:pPr>
            <a:r>
              <a:rPr lang="pl-P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Korzyści </a:t>
            </a:r>
            <a:r>
              <a:rPr lang="pl-PL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z podejścia geriatrycznego</a:t>
            </a:r>
            <a:br>
              <a:rPr lang="pl-PL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sz="16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Wg </a:t>
            </a:r>
            <a:r>
              <a:rPr lang="pl-PL" sz="1600" i="1" dirty="0" err="1">
                <a:solidFill>
                  <a:schemeClr val="tx2"/>
                </a:solidFill>
              </a:rPr>
              <a:t>Stuck</a:t>
            </a:r>
            <a:r>
              <a:rPr lang="pl-PL" sz="1600" i="1" dirty="0">
                <a:solidFill>
                  <a:schemeClr val="tx2"/>
                </a:solidFill>
              </a:rPr>
              <a:t> AE, Siu AL., Wieland GD et al.: Comprehensive </a:t>
            </a:r>
            <a:r>
              <a:rPr lang="pl-PL" sz="1600" i="1" dirty="0" err="1">
                <a:solidFill>
                  <a:schemeClr val="tx2"/>
                </a:solidFill>
              </a:rPr>
              <a:t>geriatric</a:t>
            </a:r>
            <a:r>
              <a:rPr lang="pl-PL" sz="1600" i="1" dirty="0">
                <a:solidFill>
                  <a:schemeClr val="tx2"/>
                </a:solidFill>
              </a:rPr>
              <a:t> </a:t>
            </a:r>
            <a:r>
              <a:rPr lang="pl-PL" sz="1600" i="1" dirty="0" err="1">
                <a:solidFill>
                  <a:schemeClr val="tx2"/>
                </a:solidFill>
              </a:rPr>
              <a:t>assessment</a:t>
            </a:r>
            <a:r>
              <a:rPr lang="pl-PL" sz="1600" i="1" dirty="0">
                <a:solidFill>
                  <a:schemeClr val="tx2"/>
                </a:solidFill>
              </a:rPr>
              <a:t> - a meta-</a:t>
            </a:r>
            <a:r>
              <a:rPr lang="pl-PL" sz="1600" i="1" dirty="0" err="1">
                <a:solidFill>
                  <a:schemeClr val="tx2"/>
                </a:solidFill>
              </a:rPr>
              <a:t>analysis</a:t>
            </a:r>
            <a:r>
              <a:rPr lang="pl-PL" sz="1600" i="1" dirty="0">
                <a:solidFill>
                  <a:schemeClr val="tx2"/>
                </a:solidFill>
              </a:rPr>
              <a:t> of </a:t>
            </a:r>
            <a:r>
              <a:rPr lang="pl-PL" sz="1600" i="1" dirty="0" err="1">
                <a:solidFill>
                  <a:schemeClr val="tx2"/>
                </a:solidFill>
              </a:rPr>
              <a:t>controlled</a:t>
            </a:r>
            <a:r>
              <a:rPr lang="pl-PL" sz="1600" i="1" dirty="0">
                <a:solidFill>
                  <a:schemeClr val="tx2"/>
                </a:solidFill>
              </a:rPr>
              <a:t> </a:t>
            </a:r>
            <a:r>
              <a:rPr lang="pl-PL" sz="1600" i="1" dirty="0" err="1">
                <a:solidFill>
                  <a:schemeClr val="tx2"/>
                </a:solidFill>
              </a:rPr>
              <a:t>trials</a:t>
            </a:r>
            <a:r>
              <a:rPr lang="pl-PL" sz="1600" i="1" dirty="0">
                <a:solidFill>
                  <a:schemeClr val="tx2"/>
                </a:solidFill>
              </a:rPr>
              <a:t>. Lancet </a:t>
            </a:r>
            <a:r>
              <a:rPr lang="pl-PL" sz="1600" b="1" i="1" dirty="0">
                <a:solidFill>
                  <a:schemeClr val="tx2"/>
                </a:solidFill>
              </a:rPr>
              <a:t>1993</a:t>
            </a:r>
            <a:r>
              <a:rPr lang="pl-PL" sz="1600" i="1" dirty="0">
                <a:solidFill>
                  <a:schemeClr val="tx2"/>
                </a:solidFill>
              </a:rPr>
              <a:t>; 342: 1032-1036)</a:t>
            </a:r>
            <a:endParaRPr lang="pl-PL" sz="16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50825" y="1916113"/>
            <a:ext cx="8893175" cy="44656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0000"/>
                </a:solidFill>
              </a:rPr>
              <a:t>Zmniejszone ryzyko śmierci</a:t>
            </a:r>
            <a:r>
              <a:rPr lang="pl-PL" sz="2000" dirty="0"/>
              <a:t> (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22% </a:t>
            </a:r>
            <a:r>
              <a:rPr lang="pl-PL" sz="2000" dirty="0"/>
              <a:t>po 12 m-</a:t>
            </a:r>
            <a:r>
              <a:rPr lang="pl-PL" sz="2000" dirty="0" err="1"/>
              <a:t>cach</a:t>
            </a:r>
            <a:r>
              <a:rPr lang="pl-PL" sz="2000" dirty="0"/>
              <a:t> od interwencji szpitalnej; o 14% dla wszystkich)</a:t>
            </a:r>
          </a:p>
          <a:p>
            <a:pPr marL="342900" indent="-342900">
              <a:spcBef>
                <a:spcPct val="4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0000"/>
                </a:solidFill>
              </a:rPr>
              <a:t>Zwiększone prawdopodobieństwo dalszego mieszkania w swym domu</a:t>
            </a:r>
            <a:r>
              <a:rPr lang="pl-PL" sz="2000" dirty="0"/>
              <a:t> (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47% </a:t>
            </a:r>
            <a:r>
              <a:rPr lang="pl-PL" sz="2000" dirty="0"/>
              <a:t>po 12 m-</a:t>
            </a:r>
            <a:r>
              <a:rPr lang="pl-PL" sz="2000" dirty="0" err="1"/>
              <a:t>cach</a:t>
            </a:r>
            <a:r>
              <a:rPr lang="pl-PL" sz="2000" dirty="0"/>
              <a:t> od interwencji szpitalnych; o 26% dla wszystkich)</a:t>
            </a:r>
          </a:p>
          <a:p>
            <a:pPr marL="342900" indent="-342900">
              <a:spcBef>
                <a:spcPct val="4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400" b="1" dirty="0">
                <a:solidFill>
                  <a:srgbClr val="FF0000"/>
                </a:solidFill>
              </a:rPr>
              <a:t>Zmniejszone ryzyko ponownego/ przyjęcia do szpitala</a:t>
            </a:r>
            <a:r>
              <a:rPr lang="pl-PL" sz="2000" dirty="0"/>
              <a:t> (o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  <a:r>
              <a:rPr lang="pl-PL" sz="2000" dirty="0"/>
              <a:t>)</a:t>
            </a:r>
          </a:p>
          <a:p>
            <a:pPr marL="342900" indent="-342900">
              <a:spcBef>
                <a:spcPct val="4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000" dirty="0"/>
              <a:t>Większa </a:t>
            </a:r>
            <a:r>
              <a:rPr lang="pl-PL" sz="2400" b="1" dirty="0">
                <a:solidFill>
                  <a:srgbClr val="FF0000"/>
                </a:solidFill>
              </a:rPr>
              <a:t>szansa poprawy stanu funkcjonalnego</a:t>
            </a:r>
            <a:r>
              <a:rPr lang="pl-PL" sz="2000" dirty="0"/>
              <a:t> po interwencji szpitalnej (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o72%</a:t>
            </a:r>
            <a:r>
              <a:rPr lang="pl-PL" sz="2000" dirty="0"/>
              <a:t>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3" t="20129" r="7008" b="15332"/>
          <a:stretch>
            <a:fillRect/>
          </a:stretch>
        </p:blipFill>
        <p:spPr bwMode="auto">
          <a:xfrm>
            <a:off x="38100" y="936625"/>
            <a:ext cx="91059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pole tekstowe 3"/>
          <p:cNvSpPr txBox="1">
            <a:spLocks noChangeArrowheads="1"/>
          </p:cNvSpPr>
          <p:nvPr/>
        </p:nvSpPr>
        <p:spPr bwMode="auto">
          <a:xfrm>
            <a:off x="5508104" y="3105150"/>
            <a:ext cx="324053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400" dirty="0"/>
              <a:t>Udział specjalności w liczbie leczonych 65+</a:t>
            </a:r>
            <a:endParaRPr lang="en-GB" altLang="en-US" sz="1400" dirty="0"/>
          </a:p>
        </p:txBody>
      </p:sp>
      <p:sp>
        <p:nvSpPr>
          <p:cNvPr id="28676" name="pole tekstowe 5"/>
          <p:cNvSpPr txBox="1">
            <a:spLocks noChangeArrowheads="1"/>
          </p:cNvSpPr>
          <p:nvPr/>
        </p:nvSpPr>
        <p:spPr bwMode="auto">
          <a:xfrm>
            <a:off x="5424488" y="3544887"/>
            <a:ext cx="33845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400" dirty="0"/>
              <a:t>Udział specjalności w liczbie leczonych 65</a:t>
            </a:r>
            <a:r>
              <a:rPr lang="pl-PL" altLang="en-US" sz="1400" dirty="0" smtClean="0"/>
              <a:t>+ skumulowany</a:t>
            </a:r>
            <a:endParaRPr lang="en-GB" altLang="en-US" sz="1400" dirty="0"/>
          </a:p>
        </p:txBody>
      </p:sp>
      <p:sp>
        <p:nvSpPr>
          <p:cNvPr id="28677" name="pole tekstowe 1"/>
          <p:cNvSpPr txBox="1">
            <a:spLocks noChangeArrowheads="1"/>
          </p:cNvSpPr>
          <p:nvPr/>
        </p:nvSpPr>
        <p:spPr bwMode="auto">
          <a:xfrm>
            <a:off x="1679575" y="6356350"/>
            <a:ext cx="7294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i="1" dirty="0"/>
              <a:t>Centrala NFZ, Dep. Świadczeń Opieki Zdrowotnej, Warszawa 2010</a:t>
            </a:r>
            <a:endParaRPr lang="en-GB" altLang="en-US" sz="1800" i="1" dirty="0"/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8604250" y="2133600"/>
            <a:ext cx="0" cy="1943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01724" y="936625"/>
            <a:ext cx="865028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Geriatrii NIE 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w systemie NFZ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stanowi </a:t>
            </a:r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1% usług na rzecz osób 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starszych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 flipH="1">
            <a:off x="7956550" y="4437063"/>
            <a:ext cx="852488" cy="8636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971600" y="213885"/>
            <a:ext cx="66976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leczy ludzi starszych w Polsce?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804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788" cy="125095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altLang="en-US" sz="3400" dirty="0" smtClean="0"/>
              <a:t>Korzystanie z usług </a:t>
            </a:r>
            <a:r>
              <a:rPr lang="pl-PL" altLang="en-US" sz="3400" b="1" dirty="0" smtClean="0">
                <a:solidFill>
                  <a:srgbClr val="008000"/>
                </a:solidFill>
              </a:rPr>
              <a:t>medycznych</a:t>
            </a:r>
            <a:r>
              <a:rPr lang="pl-PL" altLang="en-US" sz="3400" dirty="0" smtClean="0"/>
              <a:t> i </a:t>
            </a:r>
            <a:r>
              <a:rPr lang="pl-PL" altLang="en-US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pozamedycznych</a:t>
            </a:r>
            <a:r>
              <a:rPr lang="pl-PL" alt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altLang="en-US" sz="3400" dirty="0" smtClean="0"/>
              <a:t>w 6 krajach UE</a:t>
            </a:r>
            <a:r>
              <a:rPr lang="pl-PL" altLang="en-US" sz="1600" dirty="0" smtClean="0"/>
              <a:t/>
            </a:r>
            <a:br>
              <a:rPr lang="pl-PL" altLang="en-US" sz="1600" dirty="0" smtClean="0"/>
            </a:br>
            <a:r>
              <a:rPr lang="pl-PL" altLang="en-US" sz="1600" dirty="0" smtClean="0"/>
              <a:t>opracowanie własne badań EUROFAMCARE</a:t>
            </a:r>
            <a:endParaRPr lang="en-US" altLang="en-US" sz="3400"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en-US" sz="1600">
              <a:latin typeface="Verdana" pitchFamily="34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46100" y="1485900"/>
          <a:ext cx="78867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Wykres" r:id="rId3" imgW="5686543" imgH="2209825" progId="MSGraph.Chart.8">
                  <p:embed/>
                </p:oleObj>
              </mc:Choice>
              <mc:Fallback>
                <p:oleObj name="Wykres" r:id="rId3" imgW="5686543" imgH="2209825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485900"/>
                        <a:ext cx="7886700" cy="306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88" y="4652963"/>
            <a:ext cx="2952750" cy="18034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1600" b="1">
                <a:solidFill>
                  <a:schemeClr val="bg1"/>
                </a:solidFill>
                <a:latin typeface="Verdana" pitchFamily="34" charset="0"/>
              </a:rPr>
              <a:t>MEDYCZNE</a:t>
            </a:r>
            <a:r>
              <a:rPr lang="pl-PL" altLang="en-US" sz="1600">
                <a:solidFill>
                  <a:schemeClr val="bg1"/>
                </a:solidFill>
                <a:latin typeface="Verdana" pitchFamily="34" charset="0"/>
              </a:rPr>
              <a:t>: Lekarz POZ; specjalista, pielęgniarka, szpital, rehabilitant, psycholog, hospicjum, krótkoterminowy pobyt w placówce dla odciążenia opiekuna</a:t>
            </a:r>
            <a:endParaRPr lang="en-US" alt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924300" y="4581525"/>
            <a:ext cx="4968875" cy="1803400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1600" b="1">
                <a:solidFill>
                  <a:schemeClr val="bg1"/>
                </a:solidFill>
                <a:latin typeface="Verdana" pitchFamily="34" charset="0"/>
              </a:rPr>
              <a:t>POZAMEDYCZNE</a:t>
            </a:r>
            <a:r>
              <a:rPr lang="pl-PL" altLang="en-US" sz="1600">
                <a:solidFill>
                  <a:schemeClr val="bg1"/>
                </a:solidFill>
                <a:latin typeface="Verdana" pitchFamily="34" charset="0"/>
              </a:rPr>
              <a:t>: transport; pomoc w opiece w domu (np. mycie, karmienie), pomoc w gospodarstwie dom.; wizyty pracownika socjalnego, środki pomocnicze, tele-alarm, centra informacyjne, posiłki dowożone; fryzjer w domu; usuwanie barier arch.; prywatny opiekun, pobyt w instytucji</a:t>
            </a:r>
            <a:endParaRPr lang="en-US" altLang="en-US" sz="16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Elipsa 1"/>
          <p:cNvSpPr/>
          <p:nvPr/>
        </p:nvSpPr>
        <p:spPr>
          <a:xfrm>
            <a:off x="3059832" y="2060848"/>
            <a:ext cx="1368152" cy="23762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0976" r="11874" b="47592"/>
          <a:stretch>
            <a:fillRect/>
          </a:stretch>
        </p:blipFill>
        <p:spPr bwMode="auto">
          <a:xfrm>
            <a:off x="0" y="4414838"/>
            <a:ext cx="69103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11225"/>
          </a:xfrm>
        </p:spPr>
        <p:txBody>
          <a:bodyPr/>
          <a:lstStyle/>
          <a:p>
            <a:pPr>
              <a:defRPr/>
            </a:pPr>
            <a:r>
              <a:rPr lang="pl-PL" sz="2800" dirty="0" smtClean="0"/>
              <a:t>Liczba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 zdrowotnych i socjalnych</a:t>
            </a:r>
            <a:r>
              <a:rPr lang="pl-PL" sz="2800" dirty="0" smtClean="0"/>
              <a:t> vs liczba </a:t>
            </a:r>
            <a:r>
              <a:rPr lang="pl-P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niezaspokojonych potrzeb opiekuńczych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412" name="Wykres 5"/>
          <p:cNvGraphicFramePr>
            <a:graphicFrameLocks/>
          </p:cNvGraphicFramePr>
          <p:nvPr/>
        </p:nvGraphicFramePr>
        <p:xfrm>
          <a:off x="2073275" y="1290638"/>
          <a:ext cx="6726238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r:id="rId4" imgW="6724471" imgH="3859102" progId="Excel.Chart.8">
                  <p:embed/>
                </p:oleObj>
              </mc:Choice>
              <mc:Fallback>
                <p:oleObj r:id="rId4" imgW="6724471" imgH="3859102" progId="Excel.Chart.8">
                  <p:embed/>
                  <p:pic>
                    <p:nvPicPr>
                      <p:cNvPr id="0" name="Wykres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1290638"/>
                        <a:ext cx="6726238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323850" y="2636838"/>
            <a:ext cx="8512175" cy="1655762"/>
          </a:xfrm>
        </p:spPr>
        <p:txBody>
          <a:bodyPr/>
          <a:lstStyle/>
          <a:p>
            <a:pPr algn="ctr">
              <a:defRPr/>
            </a:pPr>
            <a:r>
              <a:rPr lang="pl-PL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LEKARZ RODZINNY </a:t>
            </a:r>
            <a:br>
              <a:rPr lang="pl-PL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„GERIATRĄ” PIERWSZEJ LINII</a:t>
            </a:r>
            <a:endParaRPr lang="en-GB" alt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38138" y="228600"/>
            <a:ext cx="8697912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E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OPIEKA </a:t>
            </a:r>
            <a:r>
              <a:rPr lang="pl-PL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nad osobami starszymi</a:t>
            </a:r>
            <a:endParaRPr lang="en-GB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271463" y="4038600"/>
            <a:ext cx="86010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l-PL" sz="3200" kern="10" spc="-320" normalizeH="1">
                <a:solidFill>
                  <a:srgbClr val="FF0000"/>
                </a:solidFill>
                <a:latin typeface="Arial Black"/>
              </a:rPr>
              <a:t>LEKARZ RODZINNY jako geriatra pierwszej linii</a:t>
            </a:r>
            <a:endParaRPr lang="en-GB" sz="3200" kern="10" spc="-320" normalizeH="1"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251520" y="5486400"/>
            <a:ext cx="853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>
              <a:defRPr/>
            </a:pPr>
            <a:r>
              <a:rPr lang="pl-PL" sz="2800" kern="10" spc="-2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ChevaraOutline"/>
              </a:rPr>
              <a:t>sieć placówek usługowych, rehabilitacyjnych</a:t>
            </a:r>
          </a:p>
          <a:p>
            <a:pPr algn="dist">
              <a:defRPr/>
            </a:pPr>
            <a:r>
              <a:rPr lang="pl-PL" sz="2800" kern="10" spc="-28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ChevaraOutline"/>
              </a:rPr>
              <a:t>opieki długoterminowej; opiekuńczych</a:t>
            </a:r>
            <a:endParaRPr lang="en-US" sz="2800" kern="10" spc="-28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ChevaraOutline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250825" y="1125538"/>
            <a:ext cx="853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>
              <a:defRPr/>
            </a:pPr>
            <a:r>
              <a:rPr lang="pl-PL" sz="2800" b="1" kern="10" spc="-280" dirty="0">
                <a:solidFill>
                  <a:srgbClr val="008000"/>
                </a:solidFill>
                <a:latin typeface="Bookman Old Style"/>
              </a:rPr>
              <a:t>OPIEKA SPECJALISTYCZNA</a:t>
            </a:r>
          </a:p>
          <a:p>
            <a:pPr algn="ctr">
              <a:defRPr/>
            </a:pPr>
            <a:r>
              <a:rPr lang="pl-PL" sz="2800" b="1" kern="10" spc="-280" dirty="0">
                <a:solidFill>
                  <a:srgbClr val="C00000"/>
                </a:solidFill>
                <a:latin typeface="Bookman Old Style"/>
              </a:rPr>
              <a:t>GERIATRA</a:t>
            </a:r>
            <a:r>
              <a:rPr lang="pl-PL" sz="2800" b="1" kern="10" spc="-280" dirty="0">
                <a:solidFill>
                  <a:srgbClr val="008000"/>
                </a:solidFill>
                <a:latin typeface="Bookman Old Style"/>
              </a:rPr>
              <a:t>           INNI SPECJALIŚCI</a:t>
            </a:r>
            <a:endParaRPr lang="en-US" sz="2800" b="1" kern="10" spc="-280" dirty="0">
              <a:solidFill>
                <a:srgbClr val="008000"/>
              </a:solidFill>
              <a:latin typeface="Bookman Old Style"/>
            </a:endParaRP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032000" y="2133600"/>
          <a:ext cx="47625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Klip" r:id="rId4" imgW="5357813" imgH="3992563" progId="MS_ClipArt_Gallery.2">
                  <p:embed/>
                </p:oleObj>
              </mc:Choice>
              <mc:Fallback>
                <p:oleObj name="Klip" r:id="rId4" imgW="5357813" imgH="399256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133600"/>
                        <a:ext cx="47625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808538" y="2209800"/>
            <a:ext cx="2981325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E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Potrzeba określonej interwencji specjalistycznej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150938" y="2362200"/>
            <a:ext cx="29813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9E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Złożony problem wielochorobowy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5545138" cy="1381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en-US" sz="4800" b="1" smtClean="0">
                <a:solidFill>
                  <a:srgbClr val="006600"/>
                </a:solidFill>
              </a:rPr>
              <a:t>Pacjent „</a:t>
            </a:r>
            <a:r>
              <a:rPr lang="pl-PL" altLang="en-US" sz="4800" b="1" i="1" smtClean="0">
                <a:solidFill>
                  <a:srgbClr val="006600"/>
                </a:solidFill>
              </a:rPr>
              <a:t>geriatryczny</a:t>
            </a:r>
            <a:r>
              <a:rPr lang="pl-PL" altLang="en-US" sz="4800" b="1" smtClean="0">
                <a:solidFill>
                  <a:srgbClr val="006600"/>
                </a:solidFill>
              </a:rPr>
              <a:t>”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113" y="3933825"/>
            <a:ext cx="4681538" cy="25193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altLang="en-US" sz="2400" b="1" dirty="0" smtClean="0">
                <a:solidFill>
                  <a:srgbClr val="006600"/>
                </a:solidFill>
              </a:rPr>
              <a:t>„</a:t>
            </a:r>
            <a:r>
              <a:rPr lang="pl-PL" altLang="en-US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Pomyśl o Twoim najstarszym, najbardziej schorowanym, najbardziej skomplikowanym i zniedołężniałym pacjencie</a:t>
            </a:r>
            <a:r>
              <a:rPr lang="pl-PL" altLang="en-US" sz="2400" b="1" dirty="0" smtClean="0">
                <a:solidFill>
                  <a:srgbClr val="006600"/>
                </a:solidFill>
              </a:rPr>
              <a:t>” </a:t>
            </a:r>
            <a:r>
              <a:rPr lang="pl-PL" altLang="en-US" sz="1800" b="1" dirty="0" smtClean="0">
                <a:solidFill>
                  <a:srgbClr val="006600"/>
                </a:solidFill>
              </a:rPr>
              <a:t>[Prof. Wiliam </a:t>
            </a:r>
            <a:r>
              <a:rPr lang="pl-PL" altLang="en-US" sz="1800" b="1" dirty="0" err="1" smtClean="0">
                <a:solidFill>
                  <a:srgbClr val="006600"/>
                </a:solidFill>
              </a:rPr>
              <a:t>Hazzard</a:t>
            </a:r>
            <a:r>
              <a:rPr lang="pl-PL" altLang="en-US" sz="1800" b="1" dirty="0" smtClean="0">
                <a:solidFill>
                  <a:srgbClr val="006600"/>
                </a:solidFill>
              </a:rPr>
              <a:t>; Redaktor Podręcznika Geriatrii, 1999]</a:t>
            </a:r>
          </a:p>
        </p:txBody>
      </p:sp>
      <p:pic>
        <p:nvPicPr>
          <p:cNvPr id="10244" name="Picture 8" descr="1232072898797_geriatric%20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0"/>
            <a:ext cx="36480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50825" y="2060575"/>
            <a:ext cx="4681538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altLang="en-US" sz="2400" b="1" dirty="0" smtClean="0"/>
              <a:t>Osoba, </a:t>
            </a:r>
            <a:r>
              <a:rPr lang="pl-PL" altLang="en-US" sz="2400" b="1" dirty="0"/>
              <a:t>najczęściej w późnej starości z </a:t>
            </a:r>
            <a:r>
              <a:rPr lang="pl-PL" altLang="en-US" sz="2400" b="1" dirty="0" err="1"/>
              <a:t>wielochorobowością</a:t>
            </a:r>
            <a:r>
              <a:rPr lang="pl-PL" altLang="en-US" sz="2400" b="1" dirty="0"/>
              <a:t> i wielonarządową patologią zależną od wieku.</a:t>
            </a:r>
            <a:r>
              <a:rPr lang="pl-PL" altLang="en-US" sz="2400" dirty="0"/>
              <a:t> </a:t>
            </a:r>
            <a:endParaRPr lang="en-US" altLang="en-US" sz="2400" dirty="0"/>
          </a:p>
        </p:txBody>
      </p:sp>
      <p:graphicFrame>
        <p:nvGraphicFramePr>
          <p:cNvPr id="7" name="Symbol zastępczy wykresu 3"/>
          <p:cNvGraphicFramePr>
            <a:graphicFrameLocks/>
          </p:cNvGraphicFramePr>
          <p:nvPr/>
        </p:nvGraphicFramePr>
        <p:xfrm>
          <a:off x="4283968" y="2017713"/>
          <a:ext cx="467112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219700" y="3573463"/>
            <a:ext cx="865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5,7%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807075" y="3910013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21,5%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40425" y="4581525"/>
            <a:ext cx="863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46,2%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59325" y="5300663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26,6%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2" name="pole tekstowe 5"/>
          <p:cNvSpPr txBox="1">
            <a:spLocks noChangeArrowheads="1"/>
          </p:cNvSpPr>
          <p:nvPr/>
        </p:nvSpPr>
        <p:spPr bwMode="auto">
          <a:xfrm>
            <a:off x="4572000" y="6165850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600" i="1"/>
              <a:t>Fried LP, et al. Frailty in older adults. J Gerontol Med. Sci 2001, 56A: M146</a:t>
            </a:r>
            <a:endParaRPr lang="en-GB" altLang="en-US" sz="1600" i="1"/>
          </a:p>
        </p:txBody>
      </p:sp>
    </p:spTree>
    <p:extLst>
      <p:ext uri="{BB962C8B-B14F-4D97-AF65-F5344CB8AC3E}">
        <p14:creationId xmlns:p14="http://schemas.microsoft.com/office/powerpoint/2010/main" val="11836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91319" y="0"/>
            <a:ext cx="8216899" cy="792088"/>
          </a:xfrm>
        </p:spPr>
        <p:txBody>
          <a:bodyPr/>
          <a:lstStyle/>
          <a:p>
            <a:pPr algn="ctr" eaLnBrk="1" hangingPunct="1"/>
            <a:r>
              <a:rPr lang="pl-PL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Prawdziwa geriatria</a:t>
            </a:r>
            <a:endParaRPr lang="en-GB" alt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0681" y="1052736"/>
            <a:ext cx="4103688" cy="4287838"/>
          </a:xfrm>
          <a:solidFill>
            <a:schemeClr val="accent1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chemeClr val="folHlink"/>
                </a:solidFill>
              </a:rPr>
              <a:t>Młodzi lub ‚internistyczni’ pacjenci </a:t>
            </a:r>
            <a:r>
              <a:rPr lang="pl-PL" sz="2400" dirty="0" smtClean="0">
                <a:solidFill>
                  <a:srgbClr val="FF0000"/>
                </a:solidFill>
              </a:rPr>
              <a:t>(3/4 osób starych)</a:t>
            </a:r>
          </a:p>
          <a:p>
            <a:pPr eaLnBrk="1" hangingPunct="1">
              <a:defRPr/>
            </a:pPr>
            <a:r>
              <a:rPr lang="pl-PL" sz="2400" dirty="0" smtClean="0"/>
              <a:t>Podobne problemy jak na przedpolu starości</a:t>
            </a:r>
            <a:endParaRPr lang="en-GB" sz="2400" dirty="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27361" y="1052736"/>
            <a:ext cx="3954463" cy="4259263"/>
          </a:xfrm>
          <a:solidFill>
            <a:schemeClr val="accent2"/>
          </a:soli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chemeClr val="folHlink"/>
                </a:solidFill>
              </a:rPr>
              <a:t>Starzy </a:t>
            </a:r>
            <a:r>
              <a:rPr lang="pl-PL" sz="2400" b="1" dirty="0" err="1" smtClean="0">
                <a:solidFill>
                  <a:schemeClr val="folHlink"/>
                </a:solidFill>
              </a:rPr>
              <a:t>starzy</a:t>
            </a:r>
            <a:r>
              <a:rPr lang="pl-PL" sz="2400" b="1" dirty="0" smtClean="0">
                <a:solidFill>
                  <a:schemeClr val="folHlink"/>
                </a:solidFill>
              </a:rPr>
              <a:t> = „pacjenci geriatryczni” </a:t>
            </a:r>
            <a:r>
              <a:rPr lang="pl-PL" sz="2400" dirty="0" smtClean="0">
                <a:solidFill>
                  <a:srgbClr val="FF0000"/>
                </a:solidFill>
              </a:rPr>
              <a:t>(1/4 osób starych)</a:t>
            </a:r>
          </a:p>
          <a:p>
            <a:pPr eaLnBrk="1" hangingPunct="1">
              <a:defRPr/>
            </a:pPr>
            <a:r>
              <a:rPr lang="pl-PL" sz="2400" dirty="0" smtClean="0"/>
              <a:t>Zniedołężnienie</a:t>
            </a:r>
          </a:p>
          <a:p>
            <a:pPr eaLnBrk="1" hangingPunct="1">
              <a:defRPr/>
            </a:pPr>
            <a:r>
              <a:rPr lang="pl-PL" sz="2400" dirty="0" smtClean="0"/>
              <a:t>Problemy geriatryczne</a:t>
            </a:r>
            <a:endParaRPr lang="en-GB" sz="2400" dirty="0" smtClean="0"/>
          </a:p>
        </p:txBody>
      </p:sp>
      <p:pic>
        <p:nvPicPr>
          <p:cNvPr id="8197" name="Picture 8" descr="young_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2134"/>
            <a:ext cx="2181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https://encrypted-tbn2.gstatic.com/images?q=tbn:ANd9GcSeeTMmZy0HxMIzI_b6eKf-eb9K9iSPVit77ieornHlSVJ80U2Z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89" y="3140968"/>
            <a:ext cx="1146175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368849" y="3429000"/>
            <a:ext cx="98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4,4mln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235389" y="3587484"/>
            <a:ext cx="98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1,1mln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3528" y="4447292"/>
            <a:ext cx="4177035" cy="189282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1800" b="1" dirty="0"/>
              <a:t>W Polsce praktykuje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1800" b="1" dirty="0"/>
              <a:t>20 000 lekarzy POZ;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1800" b="1" dirty="0" smtClean="0"/>
              <a:t>275 </a:t>
            </a:r>
            <a:r>
              <a:rPr lang="pl-PL" altLang="en-US" sz="1800" b="1" dirty="0"/>
              <a:t>pacjentów 65+/1 lekarza POZ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1800" b="1" dirty="0" smtClean="0">
                <a:solidFill>
                  <a:srgbClr val="FF0000"/>
                </a:solidFill>
              </a:rPr>
              <a:t>(55 „pacjentów geriatrycznych”/1 lekarza POZ)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16014" y="5229200"/>
            <a:ext cx="4177159" cy="147732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b="1" dirty="0"/>
              <a:t>W Polsce praktykuje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b="1" dirty="0"/>
              <a:t>około 300 lekarzy GERIATRÓW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b="1" dirty="0" smtClean="0">
                <a:solidFill>
                  <a:srgbClr val="FF0000"/>
                </a:solidFill>
              </a:rPr>
              <a:t>1,1mln  „pacjentów geriatrycznych”/300 geriatrów =</a:t>
            </a:r>
            <a:endParaRPr lang="pl-PL" altLang="en-US" sz="1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b="1" dirty="0" smtClean="0">
                <a:solidFill>
                  <a:srgbClr val="FF0000"/>
                </a:solidFill>
              </a:rPr>
              <a:t>3.666 /1 geriatrę)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4" name="Łącznik prosty ze strzałką 3"/>
          <p:cNvCxnSpPr>
            <a:stCxn id="8194" idx="2"/>
          </p:cNvCxnSpPr>
          <p:nvPr/>
        </p:nvCxnSpPr>
        <p:spPr>
          <a:xfrm>
            <a:off x="4499769" y="792088"/>
            <a:ext cx="1368375" cy="332656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2877274" y="792088"/>
            <a:ext cx="1334686" cy="30739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6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a 33"/>
          <p:cNvSpPr/>
          <p:nvPr/>
        </p:nvSpPr>
        <p:spPr>
          <a:xfrm>
            <a:off x="452438" y="2719388"/>
            <a:ext cx="3182937" cy="433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1258888" y="4292600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en-US" sz="1800" b="1">
                <a:solidFill>
                  <a:schemeClr val="bg1"/>
                </a:solidFill>
                <a:latin typeface="Verdana" pitchFamily="34" charset="0"/>
              </a:rPr>
              <a:t>Kobiety</a:t>
            </a:r>
            <a:endParaRPr lang="en-US" altLang="en-US" sz="1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2" name="Tytuł 1"/>
          <p:cNvSpPr>
            <a:spLocks noGrp="1"/>
          </p:cNvSpPr>
          <p:nvPr>
            <p:ph type="title"/>
          </p:nvPr>
        </p:nvSpPr>
        <p:spPr>
          <a:xfrm>
            <a:off x="233363" y="65088"/>
            <a:ext cx="6408737" cy="1327150"/>
          </a:xfrm>
        </p:spPr>
        <p:txBody>
          <a:bodyPr/>
          <a:lstStyle/>
          <a:p>
            <a:pPr>
              <a:defRPr/>
            </a:pPr>
            <a:r>
              <a:rPr lang="pl-PL" altLang="en-US" sz="2800" dirty="0" smtClean="0"/>
              <a:t>Geriatryczna populacja ryzyka: SELEKCJA w POZ: </a:t>
            </a:r>
            <a:br>
              <a:rPr lang="pl-PL" altLang="en-US" sz="2800" dirty="0" smtClean="0"/>
            </a:br>
            <a:r>
              <a:rPr lang="pl-PL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wykorzystać geriatrów???</a:t>
            </a:r>
          </a:p>
        </p:txBody>
      </p:sp>
      <p:sp>
        <p:nvSpPr>
          <p:cNvPr id="34821" name="AutoShape 30" descr="Przesiewanie żwiru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en-US" sz="1800"/>
          </a:p>
        </p:txBody>
      </p:sp>
      <p:sp>
        <p:nvSpPr>
          <p:cNvPr id="34822" name="AutoShape 32" descr="Przesiewanie żwiru"/>
          <p:cNvSpPr>
            <a:spLocks noChangeAspect="1" noChangeArrowheads="1"/>
          </p:cNvSpPr>
          <p:nvPr/>
        </p:nvSpPr>
        <p:spPr bwMode="auto">
          <a:xfrm>
            <a:off x="31591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en-US" sz="1800"/>
          </a:p>
        </p:txBody>
      </p:sp>
      <p:sp>
        <p:nvSpPr>
          <p:cNvPr id="34823" name="AutoShape 34" descr="Przesiewanie żwiru"/>
          <p:cNvSpPr>
            <a:spLocks noChangeAspect="1" noChangeArrowheads="1"/>
          </p:cNvSpPr>
          <p:nvPr/>
        </p:nvSpPr>
        <p:spPr bwMode="auto">
          <a:xfrm>
            <a:off x="46831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en-US" sz="1800"/>
          </a:p>
        </p:txBody>
      </p:sp>
      <p:pic>
        <p:nvPicPr>
          <p:cNvPr id="34824" name="Picture 35" descr="C:\Users\User\Documents\Zjazdy, Konferencje\2014\NIK Warszawa 25-04-2014\przesiewanie.jg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5088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a 9"/>
          <p:cNvSpPr/>
          <p:nvPr/>
        </p:nvSpPr>
        <p:spPr>
          <a:xfrm>
            <a:off x="406400" y="1474788"/>
            <a:ext cx="4679950" cy="73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26" name="pole tekstowe 10"/>
          <p:cNvSpPr txBox="1">
            <a:spLocks noChangeArrowheads="1"/>
          </p:cNvSpPr>
          <p:nvPr/>
        </p:nvSpPr>
        <p:spPr bwMode="auto">
          <a:xfrm>
            <a:off x="1590675" y="1620838"/>
            <a:ext cx="231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/>
              <a:t>5mln 65+</a:t>
            </a:r>
          </a:p>
        </p:txBody>
      </p:sp>
      <p:sp>
        <p:nvSpPr>
          <p:cNvPr id="12" name="Strzałka w dół 11"/>
          <p:cNvSpPr/>
          <p:nvPr/>
        </p:nvSpPr>
        <p:spPr>
          <a:xfrm>
            <a:off x="2357438" y="2274888"/>
            <a:ext cx="504825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3729038" y="2719388"/>
            <a:ext cx="1582737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29" name="pole tekstowe 31"/>
          <p:cNvSpPr txBox="1">
            <a:spLocks noChangeArrowheads="1"/>
          </p:cNvSpPr>
          <p:nvPr/>
        </p:nvSpPr>
        <p:spPr bwMode="auto">
          <a:xfrm>
            <a:off x="3376613" y="2767013"/>
            <a:ext cx="231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/>
              <a:t>1,5 mln 65+</a:t>
            </a:r>
          </a:p>
        </p:txBody>
      </p:sp>
      <p:sp>
        <p:nvSpPr>
          <p:cNvPr id="34830" name="pole tekstowe 32"/>
          <p:cNvSpPr txBox="1">
            <a:spLocks noChangeArrowheads="1"/>
          </p:cNvSpPr>
          <p:nvPr/>
        </p:nvSpPr>
        <p:spPr bwMode="auto">
          <a:xfrm>
            <a:off x="307975" y="2765425"/>
            <a:ext cx="3413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600"/>
              <a:t>3,5 mln 65+ (pojedyncze choroby)</a:t>
            </a:r>
          </a:p>
        </p:txBody>
      </p:sp>
      <p:sp>
        <p:nvSpPr>
          <p:cNvPr id="34831" name="pole tekstowe 13"/>
          <p:cNvSpPr txBox="1">
            <a:spLocks noChangeArrowheads="1"/>
          </p:cNvSpPr>
          <p:nvPr/>
        </p:nvSpPr>
        <p:spPr bwMode="auto">
          <a:xfrm>
            <a:off x="2862263" y="2274888"/>
            <a:ext cx="2554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/>
              <a:t>Skala VES13 w POZ</a:t>
            </a:r>
          </a:p>
        </p:txBody>
      </p:sp>
      <p:sp>
        <p:nvSpPr>
          <p:cNvPr id="2" name="Strzałka w dół 1"/>
          <p:cNvSpPr/>
          <p:nvPr/>
        </p:nvSpPr>
        <p:spPr>
          <a:xfrm>
            <a:off x="4067175" y="3217863"/>
            <a:ext cx="504825" cy="471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Strzałka w dół 20"/>
          <p:cNvSpPr/>
          <p:nvPr/>
        </p:nvSpPr>
        <p:spPr>
          <a:xfrm>
            <a:off x="1792288" y="3216275"/>
            <a:ext cx="503237" cy="469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834" name="Picture 4" descr="j04235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572000"/>
            <a:ext cx="7175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1" descr="09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35488"/>
            <a:ext cx="100806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9" descr="j04261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557713"/>
            <a:ext cx="863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9" descr="j04261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429125"/>
            <a:ext cx="863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21" descr="09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076825"/>
            <a:ext cx="8461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4" descr="j04235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26113"/>
            <a:ext cx="7175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pole tekstowe 2"/>
          <p:cNvSpPr txBox="1">
            <a:spLocks noChangeArrowheads="1"/>
          </p:cNvSpPr>
          <p:nvPr/>
        </p:nvSpPr>
        <p:spPr bwMode="auto">
          <a:xfrm>
            <a:off x="1011238" y="4784725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/>
              <a:t>lub</a:t>
            </a:r>
            <a:endParaRPr lang="en-GB" altLang="en-US" sz="1800"/>
          </a:p>
        </p:txBody>
      </p:sp>
      <p:sp>
        <p:nvSpPr>
          <p:cNvPr id="34841" name="pole tekstowe 29"/>
          <p:cNvSpPr txBox="1">
            <a:spLocks noChangeArrowheads="1"/>
          </p:cNvSpPr>
          <p:nvPr/>
        </p:nvSpPr>
        <p:spPr bwMode="auto">
          <a:xfrm>
            <a:off x="2366963" y="4835525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/>
              <a:t>lub</a:t>
            </a:r>
            <a:endParaRPr lang="en-GB" altLang="en-US" sz="1800"/>
          </a:p>
        </p:txBody>
      </p:sp>
      <p:sp>
        <p:nvSpPr>
          <p:cNvPr id="34842" name="pole tekstowe 3"/>
          <p:cNvSpPr txBox="1">
            <a:spLocks noChangeArrowheads="1"/>
          </p:cNvSpPr>
          <p:nvPr/>
        </p:nvSpPr>
        <p:spPr bwMode="auto">
          <a:xfrm>
            <a:off x="96838" y="3819525"/>
            <a:ext cx="4024312" cy="6477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/>
              <a:t>Specjaliści: kardiolog lub neurolog lub diabetolog lub pulmonolog</a:t>
            </a:r>
            <a:endParaRPr lang="en-GB" altLang="en-US" sz="1800"/>
          </a:p>
        </p:txBody>
      </p:sp>
      <p:sp>
        <p:nvSpPr>
          <p:cNvPr id="34843" name="pole tekstowe 34"/>
          <p:cNvSpPr txBox="1">
            <a:spLocks noChangeArrowheads="1"/>
          </p:cNvSpPr>
          <p:nvPr/>
        </p:nvSpPr>
        <p:spPr bwMode="auto">
          <a:xfrm>
            <a:off x="4186238" y="3922713"/>
            <a:ext cx="1501775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GERIATRA</a:t>
            </a:r>
            <a:endParaRPr lang="en-GB" alt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796137" y="2146419"/>
          <a:ext cx="3075059" cy="4711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7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7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9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Domeny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 </a:t>
                      </a:r>
                      <a:r>
                        <a:rPr lang="pl-PL" sz="2400" dirty="0" smtClean="0">
                          <a:solidFill>
                            <a:srgbClr val="C00000"/>
                          </a:solidFill>
                          <a:effectLst/>
                        </a:rPr>
                        <a:t>VES-13</a:t>
                      </a:r>
                      <a:endParaRPr lang="en-GB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Punkty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45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C00000"/>
                          </a:solidFill>
                          <a:effectLst/>
                        </a:rPr>
                        <a:t>WIEK</a:t>
                      </a:r>
                      <a:endParaRPr lang="en-GB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60-74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4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75-84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4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85+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95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C00000"/>
                          </a:solidFill>
                          <a:effectLst/>
                        </a:rPr>
                        <a:t>Samo-ocena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stanu zdrowia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Wspaniałe lub dobre 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0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0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Przeciętne lub złe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452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C00000"/>
                          </a:solidFill>
                          <a:effectLst/>
                        </a:rPr>
                        <a:t>Znaczne trudności lub niezdolność w samodzielnym wykonywaniu czynności z powodu stanu zdrowia</a:t>
                      </a:r>
                      <a:r>
                        <a:rPr lang="pl-PL" sz="800" dirty="0">
                          <a:effectLst/>
                        </a:rPr>
                        <a:t>: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Zakupy (produkty toaletowe, leki)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13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Rozporządzanie własnymi pieniędzmi (śledzenie wydatków, opłacanie rachunków)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9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Wykonywanie lekkich prac domowych (zmywanie, ścieranie kurzu) 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9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Przejście przez pokój (przy pomocy kuli, laski, o ile używa)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04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Kąpiel (w wannie lub pod prysznicem)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4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Pochylanie, kucanie, klękanie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9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Podnoszenie, dźwiganie ciężaru o wadze około 4,5kg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9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Pisanie lub utrzymywanie drobnych przedmiotów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90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Sięganie lub wyciąganie ramion powyżej barku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04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Przejście około 1,5 km</a:t>
                      </a:r>
                      <a:endParaRPr lang="en-GB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90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Wykonywanie ciężkiej pracy domowej (mycie okien, podłóg)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010" marR="5101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Strzałka w górę 2"/>
          <p:cNvSpPr/>
          <p:nvPr/>
        </p:nvSpPr>
        <p:spPr>
          <a:xfrm>
            <a:off x="2398713" y="3186113"/>
            <a:ext cx="503237" cy="468312"/>
          </a:xfrm>
          <a:prstGeom prst="upArrow">
            <a:avLst/>
          </a:prstGeom>
          <a:solidFill>
            <a:schemeClr val="accent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Strzałka w górę 29"/>
          <p:cNvSpPr/>
          <p:nvPr/>
        </p:nvSpPr>
        <p:spPr>
          <a:xfrm>
            <a:off x="4645025" y="3186113"/>
            <a:ext cx="503238" cy="468312"/>
          </a:xfrm>
          <a:prstGeom prst="upArrow">
            <a:avLst/>
          </a:prstGeom>
          <a:solidFill>
            <a:schemeClr val="accent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642350" cy="676275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pl-PL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 opieki </a:t>
            </a:r>
            <a:r>
              <a:rPr lang="pl-PL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geriatrycznej</a:t>
            </a:r>
            <a:endParaRPr lang="en-US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18744821"/>
              </p:ext>
            </p:extLst>
          </p:nvPr>
        </p:nvGraphicFramePr>
        <p:xfrm>
          <a:off x="268684" y="1128998"/>
          <a:ext cx="5688632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34032" y="1052736"/>
            <a:ext cx="24657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Poradnie; </a:t>
            </a:r>
            <a:r>
              <a:rPr lang="pl-PL" sz="1600" dirty="0" err="1" smtClean="0"/>
              <a:t>Geriatr</a:t>
            </a:r>
            <a:r>
              <a:rPr lang="pl-PL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err="1" smtClean="0"/>
              <a:t>Zesp</a:t>
            </a:r>
            <a:r>
              <a:rPr lang="pl-PL" sz="1600" dirty="0" smtClean="0"/>
              <a:t>. Op. Domowej;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Oddziały </a:t>
            </a:r>
            <a:r>
              <a:rPr lang="pl-PL" sz="1600" dirty="0" err="1" smtClean="0"/>
              <a:t>Geriatr</a:t>
            </a:r>
            <a:r>
              <a:rPr lang="pl-PL" sz="1600" dirty="0" smtClean="0"/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Dzienny Oddz. </a:t>
            </a:r>
            <a:r>
              <a:rPr lang="pl-PL" sz="1600" dirty="0" err="1" smtClean="0"/>
              <a:t>Szpit</a:t>
            </a:r>
            <a:r>
              <a:rPr lang="pl-PL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err="1" smtClean="0"/>
              <a:t>Geriatr</a:t>
            </a:r>
            <a:r>
              <a:rPr lang="pl-PL" sz="1600" dirty="0" smtClean="0"/>
              <a:t>. Zespół konsultacyjny</a:t>
            </a:r>
            <a:endParaRPr lang="en-GB" sz="1600" dirty="0"/>
          </a:p>
        </p:txBody>
      </p:sp>
      <p:sp>
        <p:nvSpPr>
          <p:cNvPr id="5" name="Krzyż 4"/>
          <p:cNvSpPr/>
          <p:nvPr/>
        </p:nvSpPr>
        <p:spPr>
          <a:xfrm>
            <a:off x="6084168" y="3140968"/>
            <a:ext cx="396044" cy="452078"/>
          </a:xfrm>
          <a:prstGeom prst="plus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6745012" y="1159793"/>
            <a:ext cx="1226269" cy="4824536"/>
          </a:xfrm>
          <a:prstGeom prst="rect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ole tekstowe 5"/>
          <p:cNvSpPr txBox="1"/>
          <p:nvPr/>
        </p:nvSpPr>
        <p:spPr>
          <a:xfrm>
            <a:off x="6896481" y="1159793"/>
            <a:ext cx="923330" cy="468052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l-PL" sz="4800" dirty="0" smtClean="0">
                <a:latin typeface="Arial Narrow" panose="020B0606020202030204" pitchFamily="34" charset="0"/>
              </a:rPr>
              <a:t>Opieka społeczna</a:t>
            </a:r>
            <a:endParaRPr lang="en-GB" sz="4800" dirty="0">
              <a:latin typeface="Arial Narrow" panose="020B0606020202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3528" y="6084231"/>
            <a:ext cx="8109420" cy="584775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OPIEKA RODZINY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90198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900113" y="228601"/>
            <a:ext cx="8243887" cy="7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>
              <a:defRPr/>
            </a:pPr>
            <a:r>
              <a:rPr lang="pl-PL" sz="3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WNIOSKI i postulaty</a:t>
            </a:r>
            <a:endParaRPr lang="pl-PL" sz="34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539552" y="1340768"/>
            <a:ext cx="8207375" cy="5256584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l-PL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DOFINANSOWAĆ procedury geriatryczne, by stymulować rozwój geriatrii;</a:t>
            </a:r>
          </a:p>
          <a:p>
            <a:pPr eaLnBrk="1" hangingPunct="1"/>
            <a:r>
              <a:rPr lang="pl-PL" altLang="en-US" sz="2400" b="1" dirty="0" smtClean="0"/>
              <a:t>Poszerzyć </a:t>
            </a:r>
            <a:r>
              <a:rPr lang="pl-PL" altLang="en-US" sz="2400" b="1" dirty="0"/>
              <a:t>EDUKACJĘ w zakresie geriatrii na każdym poziomie, </a:t>
            </a:r>
            <a:r>
              <a:rPr lang="pl-PL" altLang="en-US" sz="2400" b="1" dirty="0">
                <a:solidFill>
                  <a:srgbClr val="C00000"/>
                </a:solidFill>
              </a:rPr>
              <a:t>a zwłaszcza LEKARZY </a:t>
            </a:r>
            <a:r>
              <a:rPr lang="pl-PL" altLang="en-US" sz="2400" b="1" dirty="0" smtClean="0">
                <a:solidFill>
                  <a:srgbClr val="C00000"/>
                </a:solidFill>
              </a:rPr>
              <a:t>RODZINNYCH</a:t>
            </a:r>
            <a:r>
              <a:rPr lang="pl-PL" altLang="en-US" sz="2400" b="1" dirty="0" smtClean="0"/>
              <a:t>;</a:t>
            </a:r>
            <a:endParaRPr lang="pl-PL" altLang="en-US" sz="2400" b="1" dirty="0"/>
          </a:p>
          <a:p>
            <a:pPr eaLnBrk="1" hangingPunct="1"/>
            <a:r>
              <a:rPr lang="pl-PL" altLang="en-US" sz="2400" b="1" dirty="0" smtClean="0"/>
              <a:t>Zwiększyć stawkę </a:t>
            </a:r>
            <a:r>
              <a:rPr lang="pl-PL" altLang="en-US" sz="2400" b="1" dirty="0" err="1" smtClean="0"/>
              <a:t>kapitacyjną</a:t>
            </a:r>
            <a:r>
              <a:rPr lang="pl-PL" altLang="en-US" sz="2400" b="1" dirty="0" smtClean="0"/>
              <a:t> </a:t>
            </a:r>
            <a:r>
              <a:rPr lang="pl-PL" altLang="en-US" sz="2400" b="1" dirty="0">
                <a:solidFill>
                  <a:srgbClr val="C00000"/>
                </a:solidFill>
              </a:rPr>
              <a:t>dla lekarzy </a:t>
            </a:r>
            <a:r>
              <a:rPr lang="pl-PL" altLang="en-US" sz="2400" b="1" dirty="0" smtClean="0">
                <a:solidFill>
                  <a:srgbClr val="C00000"/>
                </a:solidFill>
              </a:rPr>
              <a:t>i pielęgniarek</a:t>
            </a:r>
            <a:r>
              <a:rPr lang="pl-PL" altLang="en-US" sz="2400" b="1" dirty="0" smtClean="0"/>
              <a:t> </a:t>
            </a:r>
            <a:r>
              <a:rPr lang="pl-PL" altLang="en-US" sz="2400" b="1" dirty="0" smtClean="0">
                <a:solidFill>
                  <a:srgbClr val="C00000"/>
                </a:solidFill>
              </a:rPr>
              <a:t>POZ</a:t>
            </a:r>
            <a:r>
              <a:rPr lang="pl-PL" altLang="en-US" sz="2400" b="1" dirty="0" smtClean="0"/>
              <a:t> </a:t>
            </a:r>
            <a:r>
              <a:rPr lang="pl-PL" altLang="en-US" sz="2400" b="1" dirty="0"/>
              <a:t>za opiekę nad pacjentem geriatrycznym (VES13</a:t>
            </a:r>
            <a:r>
              <a:rPr lang="pl-PL" altLang="en-US" sz="2400" b="1" dirty="0" smtClean="0"/>
              <a:t>);</a:t>
            </a:r>
            <a:endParaRPr lang="pl-PL" altLang="en-US" sz="2400" b="1" dirty="0"/>
          </a:p>
          <a:p>
            <a:pPr eaLnBrk="1" hangingPunct="1"/>
            <a:r>
              <a:rPr lang="pl-PL" altLang="en-US" sz="2400" b="1" u="sng" dirty="0" smtClean="0"/>
              <a:t>Zintegrować</a:t>
            </a:r>
            <a:r>
              <a:rPr lang="pl-PL" altLang="en-US" sz="2400" b="1" dirty="0" smtClean="0"/>
              <a:t> sektor </a:t>
            </a:r>
            <a:r>
              <a:rPr lang="pl-PL" altLang="en-US" sz="2400" b="1" dirty="0"/>
              <a:t>pomocy społecznej </a:t>
            </a:r>
            <a:r>
              <a:rPr lang="pl-PL" altLang="en-US" sz="2400" b="1" dirty="0" smtClean="0"/>
              <a:t>z medycznym i rozwijać sieć </a:t>
            </a:r>
            <a:r>
              <a:rPr lang="pl-PL" altLang="en-US" sz="2400" b="1" dirty="0" smtClean="0">
                <a:solidFill>
                  <a:srgbClr val="C00000"/>
                </a:solidFill>
              </a:rPr>
              <a:t>skoordynowanych</a:t>
            </a:r>
            <a:r>
              <a:rPr lang="pl-PL" altLang="en-US" sz="2400" b="1" dirty="0" smtClean="0"/>
              <a:t> usług </a:t>
            </a:r>
            <a:r>
              <a:rPr lang="pl-PL" altLang="en-US" sz="2400" b="1" dirty="0"/>
              <a:t>rehabilitacyjnych, usługowych, opiekuńczych, socjalnych!</a:t>
            </a:r>
          </a:p>
        </p:txBody>
      </p:sp>
    </p:spTree>
    <p:extLst>
      <p:ext uri="{BB962C8B-B14F-4D97-AF65-F5344CB8AC3E}">
        <p14:creationId xmlns:p14="http://schemas.microsoft.com/office/powerpoint/2010/main" val="22172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5888"/>
            <a:ext cx="8928992" cy="93684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pl-PL" altLang="en-US" sz="2800" b="1" dirty="0" smtClean="0">
                <a:solidFill>
                  <a:srgbClr val="006600"/>
                </a:solidFill>
              </a:rPr>
              <a:t>„Pacjent geriatryczny” w Klinice Geriatrii UMB </a:t>
            </a:r>
            <a:r>
              <a:rPr lang="pl-PL" altLang="en-US" sz="2400" dirty="0" smtClean="0">
                <a:solidFill>
                  <a:srgbClr val="008000"/>
                </a:solidFill>
              </a:rPr>
              <a:t>(n=555; </a:t>
            </a:r>
            <a:r>
              <a:rPr lang="pl-PL" altLang="en-US" sz="2400" b="1" dirty="0" smtClean="0">
                <a:solidFill>
                  <a:srgbClr val="C00000"/>
                </a:solidFill>
                <a:effectLst/>
              </a:rPr>
              <a:t>wiek 81 lat</a:t>
            </a:r>
            <a:r>
              <a:rPr lang="pl-PL" altLang="en-US" sz="2400" dirty="0" smtClean="0">
                <a:solidFill>
                  <a:srgbClr val="008000"/>
                </a:solidFill>
              </a:rPr>
              <a:t>; 2013r.)</a:t>
            </a:r>
          </a:p>
        </p:txBody>
      </p:sp>
      <p:graphicFrame>
        <p:nvGraphicFramePr>
          <p:cNvPr id="2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24796"/>
              </p:ext>
            </p:extLst>
          </p:nvPr>
        </p:nvGraphicFramePr>
        <p:xfrm>
          <a:off x="72320" y="1124744"/>
          <a:ext cx="8877300" cy="5397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4" name="pole tekstowe 1"/>
          <p:cNvSpPr txBox="1">
            <a:spLocks noChangeArrowheads="1"/>
          </p:cNvSpPr>
          <p:nvPr/>
        </p:nvSpPr>
        <p:spPr bwMode="auto">
          <a:xfrm>
            <a:off x="217488" y="1484784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en-US" sz="1800" dirty="0"/>
              <a:t>%</a:t>
            </a:r>
            <a:endParaRPr lang="en-GB" altLang="en-US" sz="1800" dirty="0"/>
          </a:p>
        </p:txBody>
      </p:sp>
      <p:sp>
        <p:nvSpPr>
          <p:cNvPr id="3" name="Elipsa 2"/>
          <p:cNvSpPr/>
          <p:nvPr/>
        </p:nvSpPr>
        <p:spPr>
          <a:xfrm>
            <a:off x="6156176" y="3140968"/>
            <a:ext cx="648072" cy="32403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14313"/>
            <a:ext cx="8476431" cy="1462087"/>
          </a:xfrm>
        </p:spPr>
        <p:txBody>
          <a:bodyPr/>
          <a:lstStyle/>
          <a:p>
            <a:pPr algn="ctr"/>
            <a:r>
              <a:rPr lang="pl-PL" sz="3200" dirty="0" smtClean="0"/>
              <a:t>Senior w POZ i środowisku pobytu wyzwaniem dla opieki </a:t>
            </a:r>
            <a:r>
              <a:rPr lang="pl-PL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kompleksowej i koordynowanej</a:t>
            </a: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352565"/>
              </p:ext>
            </p:extLst>
          </p:nvPr>
        </p:nvGraphicFramePr>
        <p:xfrm>
          <a:off x="323528" y="1676400"/>
          <a:ext cx="7772400" cy="442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115616" y="21328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PRZYKŁAD: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7544" y="610364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We współpracy z geriatrą, czy wieloma specjalistami???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16216" y="2132856"/>
            <a:ext cx="242775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słabości;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Niedożywienie;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Upadki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Nietrzymane moczu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tc.…………….</a:t>
            </a:r>
          </a:p>
          <a:p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580112" y="53012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Jak leczyć farmakologicznie????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971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385888"/>
          </a:xfrm>
          <a:solidFill>
            <a:srgbClr val="FFFF99"/>
          </a:solidFill>
        </p:spPr>
        <p:txBody>
          <a:bodyPr/>
          <a:lstStyle/>
          <a:p>
            <a:pPr algn="ctr" eaLnBrk="1" hangingPunct="1"/>
            <a:r>
              <a:rPr lang="pl-PL" altLang="en-US" sz="3300" smtClean="0">
                <a:solidFill>
                  <a:schemeClr val="tx1"/>
                </a:solidFill>
              </a:rPr>
              <a:t>DYLEMATY:</a:t>
            </a:r>
            <a:br>
              <a:rPr lang="pl-PL" altLang="en-US" sz="3300" smtClean="0">
                <a:solidFill>
                  <a:schemeClr val="tx1"/>
                </a:solidFill>
              </a:rPr>
            </a:br>
            <a:r>
              <a:rPr lang="pl-PL" altLang="en-US" sz="2900" b="1" i="1" smtClean="0">
                <a:solidFill>
                  <a:schemeClr val="tx1"/>
                </a:solidFill>
              </a:rPr>
              <a:t>Wielochorobowość: </a:t>
            </a:r>
            <a:r>
              <a:rPr lang="pl-PL" altLang="en-US" sz="2900" b="1" i="1" smtClean="0">
                <a:solidFill>
                  <a:schemeClr val="hlink"/>
                </a:solidFill>
              </a:rPr>
              <a:t>Kto ma leczyć???</a:t>
            </a:r>
            <a:r>
              <a:rPr lang="pl-PL" altLang="en-US" sz="2900" b="1" i="1" smtClean="0">
                <a:solidFill>
                  <a:schemeClr val="tx1"/>
                </a:solidFill>
              </a:rPr>
              <a:t> </a:t>
            </a:r>
            <a:endParaRPr lang="pl-PL" altLang="en-US" sz="2500" i="1" smtClean="0">
              <a:solidFill>
                <a:schemeClr val="tx1"/>
              </a:solidFill>
            </a:endParaRPr>
          </a:p>
        </p:txBody>
      </p:sp>
      <p:pic>
        <p:nvPicPr>
          <p:cNvPr id="13315" name="Picture 3" descr="7724723-doctor-sprawdzenie-odruch-w-cz-owiek-stary-przy-u-yciu--wiat-a-m-ot-na-kolana-pacjent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875"/>
            <a:ext cx="28940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164388" y="2060575"/>
            <a:ext cx="1727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pl-PL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pl-PL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pl-PL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DIABETOLOG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KARDIOLOG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PSYCHIATRA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NEUROLOG</a:t>
            </a:r>
            <a:endParaRPr lang="en-GB" b="1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987675" y="1773238"/>
            <a:ext cx="33845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80-letni pacjent po upadku z ZASŁABNIĘCIA</a:t>
            </a:r>
            <a:r>
              <a:rPr lang="pl-PL" smtClean="0">
                <a:latin typeface="Tahoma" pitchFamily="34" charset="0"/>
              </a:rPr>
              <a:t> z:</a:t>
            </a:r>
          </a:p>
          <a:p>
            <a:pPr>
              <a:defRPr/>
            </a:pPr>
            <a:endParaRPr lang="pl-PL" smtClean="0">
              <a:latin typeface="Tahoma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CUKRZYCĄ;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Niewydolność serca;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DEPRESJĄ;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Podejrzeniem </a:t>
            </a:r>
          </a:p>
          <a:p>
            <a:pPr>
              <a:buFont typeface="Wingdings" pitchFamily="2" charset="2"/>
              <a:buNone/>
              <a:defRPr/>
            </a:pPr>
            <a:r>
              <a:rPr lang="pl-PL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OTĘPIENIA</a:t>
            </a:r>
            <a:endParaRPr lang="en-GB" b="1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003800" y="4076700"/>
            <a:ext cx="3097213" cy="11509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959225" y="5226050"/>
            <a:ext cx="5040313" cy="1631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GERIATRA 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Zespołem Geriatrycznym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współpracy z LEKARZEM POZ i jego zespołem!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580063" y="2708275"/>
            <a:ext cx="1512887" cy="144463"/>
          </a:xfrm>
          <a:prstGeom prst="rightArrow">
            <a:avLst>
              <a:gd name="adj1" fmla="val 50000"/>
              <a:gd name="adj2" fmla="val 2618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867400" y="2997200"/>
            <a:ext cx="1225550" cy="144463"/>
          </a:xfrm>
          <a:prstGeom prst="rightArrow">
            <a:avLst>
              <a:gd name="adj1" fmla="val 50000"/>
              <a:gd name="adj2" fmla="val 2120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5580063" y="3284538"/>
            <a:ext cx="1512887" cy="144462"/>
          </a:xfrm>
          <a:prstGeom prst="rightArrow">
            <a:avLst>
              <a:gd name="adj1" fmla="val 50000"/>
              <a:gd name="adj2" fmla="val 2618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580063" y="3573463"/>
            <a:ext cx="1584325" cy="144462"/>
          </a:xfrm>
          <a:prstGeom prst="rightArrow">
            <a:avLst>
              <a:gd name="adj1" fmla="val 50000"/>
              <a:gd name="adj2" fmla="val 2741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5234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18329"/>
            <a:ext cx="9008287" cy="1117553"/>
          </a:xfrm>
        </p:spPr>
        <p:txBody>
          <a:bodyPr/>
          <a:lstStyle/>
          <a:p>
            <a:pPr eaLnBrk="1" hangingPunct="1"/>
            <a:r>
              <a:rPr lang="pl-PL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wielu jest/będzie pacjentów geriatrycznych?</a:t>
            </a:r>
            <a:r>
              <a:rPr lang="pl-PL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</a:t>
            </a:r>
            <a:r>
              <a:rPr lang="pl-PL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wieku w Polsce</a:t>
            </a:r>
            <a:r>
              <a:rPr lang="pl-PL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dziś </a:t>
            </a:r>
            <a:r>
              <a:rPr lang="pl-PL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jutro: 2014-2035</a:t>
            </a:r>
            <a:endParaRPr lang="en-GB" alt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151348"/>
              </p:ext>
            </p:extLst>
          </p:nvPr>
        </p:nvGraphicFramePr>
        <p:xfrm>
          <a:off x="395536" y="1700808"/>
          <a:ext cx="7997180" cy="472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ze strzałką 3"/>
          <p:cNvCxnSpPr/>
          <p:nvPr/>
        </p:nvCxnSpPr>
        <p:spPr>
          <a:xfrm>
            <a:off x="2771800" y="2492896"/>
            <a:ext cx="1080120" cy="36004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2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tan zdrow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826"/>
            <a:ext cx="5468452" cy="66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4368403"/>
              </p:ext>
            </p:extLst>
          </p:nvPr>
        </p:nvGraphicFramePr>
        <p:xfrm>
          <a:off x="3347864" y="2060848"/>
          <a:ext cx="5681643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253558" y="1056511"/>
            <a:ext cx="381642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DOBROSTAN SENIORÓW</a:t>
            </a:r>
          </a:p>
          <a:p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zależy od opieki w trzech obszarach:</a:t>
            </a:r>
            <a:endParaRPr lang="pl-PL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47664" y="5589240"/>
            <a:ext cx="792088" cy="14401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40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245475" cy="1036638"/>
          </a:xfrm>
        </p:spPr>
        <p:txBody>
          <a:bodyPr/>
          <a:lstStyle/>
          <a:p>
            <a:pPr algn="ctr"/>
            <a:r>
              <a:rPr lang="pl-PL" altLang="pl-PL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Wymiary funkcjonowania </a:t>
            </a:r>
            <a:r>
              <a:rPr lang="pl-PL" altLang="pl-PL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(starszego) CZŁOWIEKA</a:t>
            </a:r>
            <a:endParaRPr lang="en-GB" altLang="pl-PL" sz="3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Symbol zastępczy zawartości 233474"/>
          <p:cNvGrpSpPr>
            <a:grpSpLocks/>
          </p:cNvGrpSpPr>
          <p:nvPr/>
        </p:nvGrpSpPr>
        <p:grpSpPr bwMode="auto">
          <a:xfrm>
            <a:off x="0" y="1484313"/>
            <a:ext cx="9144000" cy="5167312"/>
            <a:chOff x="337" y="1082"/>
            <a:chExt cx="5035" cy="267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7" y="1082"/>
              <a:ext cx="5035" cy="267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" name="_s67588"/>
            <p:cNvSpPr>
              <a:spLocks noChangeArrowheads="1" noTextEdit="1"/>
            </p:cNvSpPr>
            <p:nvPr/>
          </p:nvSpPr>
          <p:spPr bwMode="auto">
            <a:xfrm>
              <a:off x="2353" y="1536"/>
              <a:ext cx="1003" cy="100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" name="_s67589"/>
            <p:cNvSpPr>
              <a:spLocks noChangeArrowheads="1"/>
            </p:cNvSpPr>
            <p:nvPr/>
          </p:nvSpPr>
          <p:spPr bwMode="auto">
            <a:xfrm>
              <a:off x="2353" y="1185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Zdrowotne</a:t>
              </a:r>
              <a:endParaRPr kumimoji="0" lang="en-GB" altLang="pl-PL" sz="18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6" name="_s67590"/>
            <p:cNvSpPr>
              <a:spLocks noChangeArrowheads="1" noTextEdit="1"/>
            </p:cNvSpPr>
            <p:nvPr/>
          </p:nvSpPr>
          <p:spPr bwMode="auto">
            <a:xfrm>
              <a:off x="2651" y="1679"/>
              <a:ext cx="1003" cy="100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_s67591"/>
            <p:cNvSpPr>
              <a:spLocks noChangeArrowheads="1"/>
            </p:cNvSpPr>
            <p:nvPr/>
          </p:nvSpPr>
          <p:spPr bwMode="auto">
            <a:xfrm>
              <a:off x="3623" y="1555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Ekonomiczne</a:t>
              </a:r>
              <a:endParaRPr kumimoji="0" lang="en-GB" altLang="pl-PL" sz="18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8" name="_s67592"/>
            <p:cNvSpPr>
              <a:spLocks noChangeArrowheads="1" noTextEdit="1"/>
            </p:cNvSpPr>
            <p:nvPr/>
          </p:nvSpPr>
          <p:spPr bwMode="auto">
            <a:xfrm>
              <a:off x="2725" y="2001"/>
              <a:ext cx="1003" cy="100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467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_s67593"/>
            <p:cNvSpPr>
              <a:spLocks noChangeArrowheads="1"/>
            </p:cNvSpPr>
            <p:nvPr/>
          </p:nvSpPr>
          <p:spPr bwMode="auto">
            <a:xfrm>
              <a:off x="3813" y="2638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Duchowe</a:t>
              </a:r>
              <a:endParaRPr kumimoji="0" lang="en-GB" altLang="pl-PL" sz="18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0" name="_s67594"/>
            <p:cNvSpPr>
              <a:spLocks noChangeArrowheads="1" noTextEdit="1"/>
            </p:cNvSpPr>
            <p:nvPr/>
          </p:nvSpPr>
          <p:spPr bwMode="auto">
            <a:xfrm>
              <a:off x="2520" y="2260"/>
              <a:ext cx="1003" cy="100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 w="467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_s67595"/>
            <p:cNvSpPr>
              <a:spLocks noChangeArrowheads="1"/>
            </p:cNvSpPr>
            <p:nvPr/>
          </p:nvSpPr>
          <p:spPr bwMode="auto">
            <a:xfrm>
              <a:off x="3281" y="3305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Wsparcie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Rodziny /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Otoczenia</a:t>
              </a:r>
              <a:endParaRPr kumimoji="0" lang="en-GB" altLang="pl-PL" sz="18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2" name="_s67596"/>
            <p:cNvSpPr>
              <a:spLocks noChangeArrowheads="1" noTextEdit="1"/>
            </p:cNvSpPr>
            <p:nvPr/>
          </p:nvSpPr>
          <p:spPr bwMode="auto">
            <a:xfrm>
              <a:off x="2189" y="2261"/>
              <a:ext cx="1003" cy="1004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_s67597"/>
            <p:cNvSpPr>
              <a:spLocks noChangeArrowheads="1"/>
            </p:cNvSpPr>
            <p:nvPr/>
          </p:nvSpPr>
          <p:spPr bwMode="auto">
            <a:xfrm>
              <a:off x="1425" y="3305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Afektywne</a:t>
              </a:r>
              <a:endParaRPr kumimoji="0" lang="en-GB" altLang="pl-PL" sz="18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4" name="_s67598"/>
            <p:cNvSpPr>
              <a:spLocks noChangeArrowheads="1" noTextEdit="1"/>
            </p:cNvSpPr>
            <p:nvPr/>
          </p:nvSpPr>
          <p:spPr bwMode="auto">
            <a:xfrm>
              <a:off x="1982" y="2003"/>
              <a:ext cx="1003" cy="100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_s67599"/>
            <p:cNvSpPr>
              <a:spLocks noChangeArrowheads="1"/>
            </p:cNvSpPr>
            <p:nvPr/>
          </p:nvSpPr>
          <p:spPr bwMode="auto">
            <a:xfrm>
              <a:off x="893" y="2638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Poznawcze</a:t>
              </a:r>
              <a:endParaRPr kumimoji="0" lang="en-GB" altLang="pl-PL" sz="1800" b="1" i="0" u="none" strike="noStrike" cap="none" normalizeH="0" baseline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6" name="_s67600"/>
            <p:cNvSpPr>
              <a:spLocks noChangeArrowheads="1" noTextEdit="1"/>
            </p:cNvSpPr>
            <p:nvPr/>
          </p:nvSpPr>
          <p:spPr bwMode="auto">
            <a:xfrm>
              <a:off x="2055" y="1680"/>
              <a:ext cx="1003" cy="1004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_s67601"/>
            <p:cNvSpPr>
              <a:spLocks noChangeArrowheads="1"/>
            </p:cNvSpPr>
            <p:nvPr/>
          </p:nvSpPr>
          <p:spPr bwMode="auto">
            <a:xfrm>
              <a:off x="1083" y="1555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Środowiskowe</a:t>
              </a:r>
              <a:endParaRPr kumimoji="0" lang="en-GB" altLang="pl-PL" sz="1800" b="1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233491" name="AutoShape 19"/>
          <p:cNvSpPr>
            <a:spLocks noChangeArrowheads="1"/>
          </p:cNvSpPr>
          <p:nvPr/>
        </p:nvSpPr>
        <p:spPr bwMode="auto">
          <a:xfrm rot="10800000">
            <a:off x="3419475" y="1557338"/>
            <a:ext cx="2303463" cy="2087562"/>
          </a:xfrm>
          <a:prstGeom prst="triangle">
            <a:avLst>
              <a:gd name="adj" fmla="val 50000"/>
            </a:avLst>
          </a:prstGeom>
          <a:solidFill>
            <a:schemeClr val="accent1">
              <a:alpha val="14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3492" name="Text Box 20"/>
          <p:cNvSpPr txBox="1">
            <a:spLocks noChangeArrowheads="1"/>
          </p:cNvSpPr>
          <p:nvPr/>
        </p:nvSpPr>
        <p:spPr bwMode="auto">
          <a:xfrm>
            <a:off x="3827462" y="2005012"/>
            <a:ext cx="1655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1600" dirty="0">
                <a:latin typeface="Tahoma" pitchFamily="34" charset="0"/>
              </a:rPr>
              <a:t>LEKARZ; Pielęgniarka; </a:t>
            </a:r>
            <a:r>
              <a:rPr lang="pl-PL" altLang="pl-PL" sz="1600" dirty="0" smtClean="0">
                <a:latin typeface="Tahoma" pitchFamily="34" charset="0"/>
              </a:rPr>
              <a:t>Fizjoterapeuta</a:t>
            </a:r>
            <a:endParaRPr lang="en-GB" altLang="pl-PL" sz="16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3200" y="3933825"/>
            <a:ext cx="8534400" cy="2590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07504" y="323850"/>
            <a:ext cx="8928991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OPIEK</a:t>
            </a: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GERIATRYCZN</a:t>
            </a:r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– zasady wg PTG</a:t>
            </a:r>
            <a:endParaRPr lang="en-GB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73063" y="1484313"/>
            <a:ext cx="8364537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Powszechność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opieki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= </a:t>
            </a:r>
            <a:r>
              <a:rPr lang="en-GB" sz="2400" dirty="0" err="1"/>
              <a:t>dostęp</a:t>
            </a:r>
            <a:r>
              <a:rPr lang="en-GB" sz="2400" dirty="0"/>
              <a:t> </a:t>
            </a:r>
            <a:r>
              <a:rPr lang="en-GB" sz="2400" dirty="0" err="1"/>
              <a:t>wszystkich</a:t>
            </a:r>
            <a:r>
              <a:rPr lang="en-GB" sz="2400" dirty="0"/>
              <a:t> </a:t>
            </a:r>
            <a:r>
              <a:rPr lang="en-GB" sz="2400" dirty="0" err="1"/>
              <a:t>ludzi</a:t>
            </a:r>
            <a:r>
              <a:rPr lang="en-GB" sz="2400" dirty="0"/>
              <a:t> </a:t>
            </a:r>
            <a:r>
              <a:rPr lang="en-GB" sz="2400" dirty="0" err="1"/>
              <a:t>starych</a:t>
            </a:r>
            <a:r>
              <a:rPr lang="en-GB" sz="2400" dirty="0"/>
              <a:t> do </a:t>
            </a:r>
            <a:r>
              <a:rPr lang="en-GB" sz="2400" dirty="0" err="1"/>
              <a:t>świadczeń</a:t>
            </a:r>
            <a:r>
              <a:rPr lang="en-GB" sz="2400" dirty="0"/>
              <a:t> </a:t>
            </a:r>
            <a:r>
              <a:rPr lang="en-GB" sz="2400" dirty="0" err="1"/>
              <a:t>ochrony</a:t>
            </a:r>
            <a:r>
              <a:rPr lang="en-GB" sz="2400" dirty="0"/>
              <a:t> </a:t>
            </a:r>
            <a:r>
              <a:rPr lang="en-GB" sz="2400" dirty="0" err="1"/>
              <a:t>zdrowia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równych</a:t>
            </a:r>
            <a:r>
              <a:rPr lang="en-GB" sz="2400" dirty="0"/>
              <a:t> </a:t>
            </a:r>
            <a:r>
              <a:rPr lang="en-GB" sz="2400" dirty="0" err="1"/>
              <a:t>prawach</a:t>
            </a:r>
            <a:r>
              <a:rPr lang="pl-PL" sz="2400" dirty="0"/>
              <a:t>;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Dostępność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opieki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= </a:t>
            </a:r>
            <a:r>
              <a:rPr lang="en-GB" sz="2400" dirty="0" err="1"/>
              <a:t>bliskość</a:t>
            </a:r>
            <a:r>
              <a:rPr lang="en-GB" sz="2400" dirty="0"/>
              <a:t> </a:t>
            </a:r>
            <a:r>
              <a:rPr lang="en-GB" sz="2400" dirty="0" err="1"/>
              <a:t>placówek</a:t>
            </a:r>
            <a:r>
              <a:rPr lang="en-GB" sz="2400" dirty="0"/>
              <a:t> </a:t>
            </a:r>
            <a:r>
              <a:rPr lang="en-GB" sz="2400" dirty="0" err="1"/>
              <a:t>ochrony</a:t>
            </a:r>
            <a:r>
              <a:rPr lang="en-GB" sz="2400" dirty="0"/>
              <a:t> </a:t>
            </a:r>
            <a:r>
              <a:rPr lang="en-GB" sz="2400" dirty="0" err="1"/>
              <a:t>zdrowia</a:t>
            </a:r>
            <a:r>
              <a:rPr lang="en-GB" sz="2400" dirty="0"/>
              <a:t> od </a:t>
            </a:r>
            <a:r>
              <a:rPr lang="en-GB" sz="2400" dirty="0" err="1"/>
              <a:t>miejsca</a:t>
            </a:r>
            <a:r>
              <a:rPr lang="en-GB" sz="2400" dirty="0"/>
              <a:t> </a:t>
            </a:r>
            <a:r>
              <a:rPr lang="en-GB" sz="2400" dirty="0" err="1"/>
              <a:t>zamieszkania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bezpłatne</a:t>
            </a:r>
            <a:r>
              <a:rPr lang="en-GB" sz="2400" dirty="0"/>
              <a:t> </a:t>
            </a:r>
            <a:r>
              <a:rPr lang="en-GB" sz="2400" dirty="0" err="1"/>
              <a:t>świadczenia</a:t>
            </a:r>
            <a:r>
              <a:rPr lang="pl-PL" sz="2400" dirty="0"/>
              <a:t>;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Długotrwałość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opieki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= </a:t>
            </a:r>
            <a:r>
              <a:rPr lang="en-GB" sz="2400" dirty="0" err="1"/>
              <a:t>ciągłość</a:t>
            </a:r>
            <a:r>
              <a:rPr lang="en-GB" sz="2400" dirty="0"/>
              <a:t> </a:t>
            </a:r>
            <a:r>
              <a:rPr lang="en-GB" sz="2400" dirty="0" err="1"/>
              <a:t>opieki</a:t>
            </a:r>
            <a:r>
              <a:rPr lang="en-GB" sz="2400" dirty="0"/>
              <a:t> </a:t>
            </a:r>
            <a:r>
              <a:rPr lang="en-GB" sz="2400" dirty="0" err="1"/>
              <a:t>wynikająca</a:t>
            </a:r>
            <a:r>
              <a:rPr lang="en-GB" sz="2400" dirty="0"/>
              <a:t> z </a:t>
            </a:r>
            <a:r>
              <a:rPr lang="en-GB" sz="2400" dirty="0" err="1"/>
              <a:t>długofalowości</a:t>
            </a:r>
            <a:r>
              <a:rPr lang="en-GB" sz="2400" dirty="0"/>
              <a:t> </a:t>
            </a:r>
            <a:r>
              <a:rPr lang="en-GB" sz="2400" dirty="0" err="1"/>
              <a:t>procesu</a:t>
            </a:r>
            <a:r>
              <a:rPr lang="en-GB" sz="2400" dirty="0"/>
              <a:t> </a:t>
            </a:r>
            <a:r>
              <a:rPr lang="en-GB" sz="2400" dirty="0" err="1"/>
              <a:t>starzenia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przewlekłości</a:t>
            </a:r>
            <a:r>
              <a:rPr lang="en-GB" sz="2400" dirty="0"/>
              <a:t> </a:t>
            </a:r>
            <a:r>
              <a:rPr lang="en-GB" sz="2400" dirty="0" err="1"/>
              <a:t>chorób</a:t>
            </a:r>
            <a:r>
              <a:rPr lang="pl-PL" sz="2400" dirty="0"/>
              <a:t>;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Jakość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opieki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= </a:t>
            </a:r>
            <a:r>
              <a:rPr lang="en-GB" sz="2400" dirty="0" err="1"/>
              <a:t>stosowanie</a:t>
            </a:r>
            <a:r>
              <a:rPr lang="en-GB" sz="2400" dirty="0"/>
              <a:t> </a:t>
            </a:r>
            <a:r>
              <a:rPr lang="en-GB" sz="2400" dirty="0" err="1"/>
              <a:t>fachowej</a:t>
            </a:r>
            <a:r>
              <a:rPr lang="en-GB" sz="2400" dirty="0"/>
              <a:t> </a:t>
            </a:r>
            <a:r>
              <a:rPr lang="en-GB" sz="2400" dirty="0" err="1"/>
              <a:t>wiedzy</a:t>
            </a:r>
            <a:r>
              <a:rPr lang="en-GB" sz="2400" dirty="0"/>
              <a:t> </a:t>
            </a:r>
            <a:r>
              <a:rPr lang="en-GB" sz="2400" dirty="0" err="1"/>
              <a:t>gerontologicznej</a:t>
            </a:r>
            <a:r>
              <a:rPr lang="en-GB" sz="2400" dirty="0"/>
              <a:t> </a:t>
            </a:r>
            <a:r>
              <a:rPr lang="en-GB" sz="2400" dirty="0" err="1"/>
              <a:t>przez</a:t>
            </a:r>
            <a:r>
              <a:rPr lang="en-GB" sz="2400" dirty="0"/>
              <a:t> </a:t>
            </a:r>
            <a:r>
              <a:rPr lang="en-GB" sz="2400" dirty="0" err="1"/>
              <a:t>praktyków</a:t>
            </a:r>
            <a:r>
              <a:rPr lang="en-GB" sz="2400" dirty="0"/>
              <a:t> (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dokształcanie</a:t>
            </a:r>
            <a:r>
              <a:rPr lang="en-GB" sz="2400" dirty="0"/>
              <a:t>) </a:t>
            </a:r>
            <a:r>
              <a:rPr lang="en-GB" sz="2400" dirty="0" err="1"/>
              <a:t>ze</a:t>
            </a:r>
            <a:r>
              <a:rPr lang="en-GB" sz="2400" dirty="0"/>
              <a:t> </a:t>
            </a:r>
            <a:r>
              <a:rPr lang="en-GB" sz="2400" dirty="0" err="1"/>
              <a:t>szczególnym</a:t>
            </a:r>
            <a:r>
              <a:rPr lang="en-GB" sz="2400" dirty="0"/>
              <a:t> </a:t>
            </a:r>
            <a:r>
              <a:rPr lang="en-GB" sz="2400" dirty="0" err="1"/>
              <a:t>uwzględnieniem</a:t>
            </a:r>
            <a:r>
              <a:rPr lang="en-GB" sz="2400" dirty="0"/>
              <a:t> </a:t>
            </a:r>
            <a:r>
              <a:rPr lang="en-GB" sz="2400" dirty="0" err="1"/>
              <a:t>zasad</a:t>
            </a:r>
            <a:r>
              <a:rPr lang="en-GB" sz="2400" dirty="0"/>
              <a:t> </a:t>
            </a:r>
            <a:r>
              <a:rPr lang="en-GB" sz="2400" dirty="0" err="1"/>
              <a:t>etyki</a:t>
            </a:r>
            <a:r>
              <a:rPr lang="pl-PL" sz="2400" dirty="0"/>
              <a:t>;</a:t>
            </a:r>
            <a:endParaRPr lang="en-GB" sz="2400" dirty="0"/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Kompleksowość</a:t>
            </a:r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opieki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= </a:t>
            </a:r>
            <a:r>
              <a:rPr lang="en-GB" sz="2400" dirty="0" err="1"/>
              <a:t>całościowe</a:t>
            </a:r>
            <a:r>
              <a:rPr lang="en-GB" sz="2400" dirty="0"/>
              <a:t> </a:t>
            </a:r>
            <a:r>
              <a:rPr lang="en-GB" sz="2400" dirty="0" err="1"/>
              <a:t>rozwiązywanie</a:t>
            </a:r>
            <a:r>
              <a:rPr lang="en-GB" sz="2400" dirty="0"/>
              <a:t> </a:t>
            </a:r>
            <a:r>
              <a:rPr lang="en-GB" sz="2400" dirty="0" err="1"/>
              <a:t>problemów</a:t>
            </a:r>
            <a:r>
              <a:rPr lang="en-GB" sz="2400" dirty="0"/>
              <a:t> </a:t>
            </a:r>
            <a:r>
              <a:rPr lang="en-GB" sz="2400" dirty="0" err="1"/>
              <a:t>socjomedycznych</a:t>
            </a:r>
            <a:r>
              <a:rPr lang="en-GB" sz="2400" dirty="0"/>
              <a:t> (</a:t>
            </a:r>
            <a:r>
              <a:rPr lang="en-GB" sz="2400" dirty="0" err="1"/>
              <a:t>lekarz+pielęgniarka</a:t>
            </a:r>
            <a:r>
              <a:rPr lang="en-GB" sz="2400" dirty="0"/>
              <a:t>+ </a:t>
            </a:r>
            <a:r>
              <a:rPr lang="pl-PL" sz="2400" dirty="0"/>
              <a:t>fizjoterapeuta +</a:t>
            </a:r>
            <a:r>
              <a:rPr lang="en-GB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pracownik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socjalny</a:t>
            </a:r>
            <a:r>
              <a:rPr lang="en-GB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/>
              <a:t>+ </a:t>
            </a:r>
            <a:r>
              <a:rPr lang="en-GB" sz="2400" dirty="0" err="1"/>
              <a:t>inni</a:t>
            </a:r>
            <a:r>
              <a:rPr lang="en-GB" sz="2400" dirty="0"/>
              <a:t>)</a:t>
            </a:r>
            <a:r>
              <a:rPr lang="pl-PL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01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eszaniny">
  <a:themeElements>
    <a:clrScheme name="Mieszaniny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Mieszanin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eszaniny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eszaniny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eszaniny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eszaniny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eszaniny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eszaniny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2473</TotalTime>
  <Words>1344</Words>
  <Application>Microsoft Office PowerPoint</Application>
  <PresentationFormat>Pokaz na ekranie (4:3)</PresentationFormat>
  <Paragraphs>227</Paragraphs>
  <Slides>23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Mieszaniny</vt:lpstr>
      <vt:lpstr>Klip</vt:lpstr>
      <vt:lpstr>Wykres</vt:lpstr>
      <vt:lpstr>Wykres programu Microsoft Excel</vt:lpstr>
      <vt:lpstr>Opieka nad seniorami w POZ  i środowisku pobytu </vt:lpstr>
      <vt:lpstr>Pacjent „geriatryczny”</vt:lpstr>
      <vt:lpstr>„Pacjent geriatryczny” w Klinice Geriatrii UMB (n=555; wiek 81 lat; 2013r.)</vt:lpstr>
      <vt:lpstr>Senior w POZ i środowisku pobytu wyzwaniem dla opieki kompleksowej i koordynowanej</vt:lpstr>
      <vt:lpstr>DYLEMATY: Wielochorobowość: Kto ma leczyć??? </vt:lpstr>
      <vt:lpstr>Jak wielu jest/będzie pacjentów geriatrycznych? Struktura wieku w Polsce: dziś i jutro: 2014-2035</vt:lpstr>
      <vt:lpstr>Prezentacja programu PowerPoint</vt:lpstr>
      <vt:lpstr>Wymiary funkcjonowania (starszego) CZŁOWIEKA</vt:lpstr>
      <vt:lpstr>Prezentacja programu PowerPoint</vt:lpstr>
      <vt:lpstr>Geriatria w standardach kształcenia przeddyplomowego  DYSPROPORCJA!!!</vt:lpstr>
      <vt:lpstr>Prezentacja programu PowerPoint</vt:lpstr>
      <vt:lpstr>Niesprawność jako punkt końcowy problemów geriatrycznych </vt:lpstr>
      <vt:lpstr>Całościowa Ocena Geriatryczna standardem w geriatrii,  (Comprehensive Geriatric Assessment, Rubenstein 1995)</vt:lpstr>
      <vt:lpstr>Prezentacja programu PowerPoint</vt:lpstr>
      <vt:lpstr>Prezentacja programu PowerPoint</vt:lpstr>
      <vt:lpstr>Korzystanie z usług medycznych i pozamedycznych w 6 krajach UE opracowanie własne badań EUROFAMCARE</vt:lpstr>
      <vt:lpstr>Liczba usług zdrowotnych i socjalnych vs liczba niezaspokojonych potrzeb opiekuńczych</vt:lpstr>
      <vt:lpstr>LEKARZ RODZINNY  „GERIATRĄ” PIERWSZEJ LINII</vt:lpstr>
      <vt:lpstr>Prezentacja programu PowerPoint</vt:lpstr>
      <vt:lpstr>Prawdziwa geriatria</vt:lpstr>
      <vt:lpstr>Geriatryczna populacja ryzyka: SELEKCJA w POZ:  jak wykorzystać geriatrów???</vt:lpstr>
      <vt:lpstr>Model opieki geriatrycznej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opieki zdrowotnej i społecznej nad ludźmi starszymi: Lekarz Rodzinny „geriatrą” pierwsze linii</dc:title>
  <dc:creator>Barbara Bień</dc:creator>
  <cp:lastModifiedBy>Barbara Bień</cp:lastModifiedBy>
  <cp:revision>120</cp:revision>
  <dcterms:created xsi:type="dcterms:W3CDTF">2010-11-22T18:37:01Z</dcterms:created>
  <dcterms:modified xsi:type="dcterms:W3CDTF">2016-09-11T15:15:01Z</dcterms:modified>
</cp:coreProperties>
</file>